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84" r:id="rId2"/>
    <p:sldId id="375" r:id="rId3"/>
    <p:sldId id="380" r:id="rId4"/>
    <p:sldId id="332" r:id="rId5"/>
    <p:sldId id="344" r:id="rId6"/>
    <p:sldId id="359" r:id="rId7"/>
    <p:sldId id="346" r:id="rId8"/>
    <p:sldId id="376" r:id="rId9"/>
    <p:sldId id="333" r:id="rId10"/>
    <p:sldId id="339" r:id="rId11"/>
    <p:sldId id="340" r:id="rId12"/>
    <p:sldId id="348" r:id="rId13"/>
    <p:sldId id="381" r:id="rId14"/>
    <p:sldId id="361" r:id="rId15"/>
    <p:sldId id="331" r:id="rId16"/>
    <p:sldId id="322" r:id="rId17"/>
    <p:sldId id="330" r:id="rId18"/>
    <p:sldId id="351" r:id="rId19"/>
    <p:sldId id="325" r:id="rId20"/>
    <p:sldId id="350" r:id="rId21"/>
    <p:sldId id="328" r:id="rId22"/>
    <p:sldId id="334" r:id="rId23"/>
    <p:sldId id="377" r:id="rId24"/>
    <p:sldId id="378" r:id="rId25"/>
    <p:sldId id="379" r:id="rId26"/>
    <p:sldId id="294" r:id="rId27"/>
    <p:sldId id="367" r:id="rId28"/>
    <p:sldId id="335" r:id="rId29"/>
    <p:sldId id="313" r:id="rId30"/>
    <p:sldId id="368" r:id="rId31"/>
    <p:sldId id="370" r:id="rId32"/>
    <p:sldId id="308" r:id="rId33"/>
    <p:sldId id="371" r:id="rId3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088" userDrawn="1">
          <p15:clr>
            <a:srgbClr val="A4A3A4"/>
          </p15:clr>
        </p15:guide>
        <p15:guide id="3" orient="horz" pos="3600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pos="3600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orient="horz" pos="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Guisto" initials="HG" lastIdx="9" clrIdx="0"/>
  <p:cmAuthor id="7" name="Jennifer Hunt-Hoyer" initials="JH" lastIdx="1" clrIdx="7">
    <p:extLst>
      <p:ext uri="{19B8F6BF-5375-455C-9EA6-DF929625EA0E}">
        <p15:presenceInfo xmlns:p15="http://schemas.microsoft.com/office/powerpoint/2012/main" userId="e7e519da-f21f-4b82-b53e-70fd8dc4f507" providerId="Windows Live"/>
      </p:ext>
    </p:extLst>
  </p:cmAuthor>
  <p:cmAuthor id="1" name="Joel Andersen" initials="JA" lastIdx="1" clrIdx="1">
    <p:extLst/>
  </p:cmAuthor>
  <p:cmAuthor id="2" name="Monica Green" initials="MG" lastIdx="3" clrIdx="2">
    <p:extLst/>
  </p:cmAuthor>
  <p:cmAuthor id="3" name="Jennifer Smith" initials="JS" lastIdx="8" clrIdx="3">
    <p:extLst/>
  </p:cmAuthor>
  <p:cmAuthor id="4" name="Jotham Cortez" initials="JC" lastIdx="11" clrIdx="4">
    <p:extLst>
      <p:ext uri="{19B8F6BF-5375-455C-9EA6-DF929625EA0E}">
        <p15:presenceInfo xmlns:p15="http://schemas.microsoft.com/office/powerpoint/2012/main" userId="S-1-5-21-1898721328-2469816744-2528305397-15433" providerId="AD"/>
      </p:ext>
    </p:extLst>
  </p:cmAuthor>
  <p:cmAuthor id="5" name="Jessica Berg" initials="JB" lastIdx="16" clrIdx="5">
    <p:extLst>
      <p:ext uri="{19B8F6BF-5375-455C-9EA6-DF929625EA0E}">
        <p15:presenceInfo xmlns:p15="http://schemas.microsoft.com/office/powerpoint/2012/main" userId="S-1-5-21-1898721328-2469816744-2528305397-7598" providerId="AD"/>
      </p:ext>
    </p:extLst>
  </p:cmAuthor>
  <p:cmAuthor id="6" name="Blaire Garwitz" initials="BG" lastIdx="5" clrIdx="6">
    <p:extLst>
      <p:ext uri="{19B8F6BF-5375-455C-9EA6-DF929625EA0E}">
        <p15:presenceInfo xmlns:p15="http://schemas.microsoft.com/office/powerpoint/2012/main" userId="S-1-5-21-1898721328-2469816744-2528305397-37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557"/>
    <a:srgbClr val="EEEEEE"/>
    <a:srgbClr val="DCDCDC"/>
    <a:srgbClr val="494949"/>
    <a:srgbClr val="EAEAEA"/>
    <a:srgbClr val="E4E4E4"/>
    <a:srgbClr val="F2D31A"/>
    <a:srgbClr val="EDCD0D"/>
    <a:srgbClr val="E5F3F7"/>
    <a:srgbClr val="F3D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4" autoAdjust="0"/>
    <p:restoredTop sz="93907" autoAdjust="0"/>
  </p:normalViewPr>
  <p:slideViewPr>
    <p:cSldViewPr>
      <p:cViewPr varScale="1">
        <p:scale>
          <a:sx n="131" d="100"/>
          <a:sy n="131" d="100"/>
        </p:scale>
        <p:origin x="1544" y="184"/>
      </p:cViewPr>
      <p:guideLst>
        <p:guide orient="horz" pos="4320"/>
        <p:guide pos="5088"/>
        <p:guide orient="horz" pos="3600"/>
        <p:guide orient="horz" pos="624"/>
        <p:guide pos="3600"/>
        <p:guide pos="288"/>
        <p:guide orient="horz" pos="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78C11-3482-44DD-9A24-062C21F833D1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26DF-BEE4-4794-8F4E-E6128D07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20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58147-ABEA-44D9-9005-E6193D021B34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AEFD6-8FF6-486D-9518-A7D950601E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4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91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the Catastrophic Coverage Phase, after the list of copays/co-insurance, suggest adding “(whichever is more).”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98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9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89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1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4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2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0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0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3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7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0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2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3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EFD6-8FF6-486D-9518-A7D950601E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4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0CBBB6-C442-CA4E-9C8E-15CC4F56F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19"/>
          <p:cNvSpPr/>
          <p:nvPr userDrawn="1"/>
        </p:nvSpPr>
        <p:spPr>
          <a:xfrm>
            <a:off x="914400" y="6005382"/>
            <a:ext cx="595019" cy="70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6B3D4-0A27-D044-AF11-AA7DEC65A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34" y="6172200"/>
            <a:ext cx="1777866" cy="5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7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48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1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40084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40084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2588" y="609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81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6096000"/>
            <a:ext cx="4114800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Marketing Material Number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96000"/>
            <a:ext cx="685800" cy="457200"/>
          </a:xfrm>
        </p:spPr>
        <p:txBody>
          <a:bodyPr lIns="0" anchor="ctr"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fld id="{2558AE71-B5D4-4DE2-B23C-C8DBD03451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19200" y="6096000"/>
            <a:ext cx="0" cy="4572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FC2058-B399-FC43-B9F8-D129612DE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36CD2-3E42-CB45-9987-F3469A5DF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34" y="6172200"/>
            <a:ext cx="1777866" cy="5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sence Health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1658" y="64928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CD2D78C6-F0D8-4296-8108-7606A29B4BDF}" type="slidenum">
              <a:rPr lang="en-US" smtClean="0">
                <a:solidFill>
                  <a:srgbClr val="393839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93839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08858" y="6492874"/>
            <a:ext cx="457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>
                <a:solidFill>
                  <a:srgbClr val="393839">
                    <a:tint val="75000"/>
                  </a:srgbClr>
                </a:solidFill>
              </a:rPr>
              <a:t>Proprietary and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67297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BC16-F64D-794B-A88F-F3525855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8BB2C-DB95-374E-A081-8493C171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67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633845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1A1962-C706-B347-BF84-0FE2721DE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3"/>
          <a:stretch/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9120A-1743-AD47-967B-5C06DEC634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34" y="6172200"/>
            <a:ext cx="1777866" cy="5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8" r:id="rId4"/>
    <p:sldLayoutId id="2147483660" r:id="rId5"/>
    <p:sldLayoutId id="214748366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spc="-100" baseline="0">
          <a:solidFill>
            <a:srgbClr val="002060"/>
          </a:solidFill>
          <a:latin typeface="Segoe UI Semibold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0AD213C-4E67-9544-9595-43125B56DF94}"/>
              </a:ext>
            </a:extLst>
          </p:cNvPr>
          <p:cNvSpPr txBox="1">
            <a:spLocks/>
          </p:cNvSpPr>
          <p:nvPr/>
        </p:nvSpPr>
        <p:spPr>
          <a:xfrm>
            <a:off x="173736" y="6477000"/>
            <a:ext cx="5181600" cy="266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Y0027_18-083_MK_M CMS Approved 08/10/2018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4579B-B7D8-5E4C-8A49-80963D8D980D}"/>
              </a:ext>
            </a:extLst>
          </p:cNvPr>
          <p:cNvSpPr txBox="1"/>
          <p:nvPr/>
        </p:nvSpPr>
        <p:spPr>
          <a:xfrm>
            <a:off x="4114799" y="1967433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dirty="0">
                <a:solidFill>
                  <a:srgbClr val="002060"/>
                </a:solidFill>
              </a:rPr>
              <a:t>2019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6D85B0-CAEB-0241-9419-D4EF85C9A4EE}"/>
              </a:ext>
            </a:extLst>
          </p:cNvPr>
          <p:cNvGrpSpPr/>
          <p:nvPr/>
        </p:nvGrpSpPr>
        <p:grpSpPr>
          <a:xfrm>
            <a:off x="4114800" y="3429000"/>
            <a:ext cx="3560142" cy="1368643"/>
            <a:chOff x="3352799" y="3355757"/>
            <a:chExt cx="4616605" cy="136864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E4B28CA-AD86-EE42-B14C-7B2F5783B723}"/>
                </a:ext>
              </a:extLst>
            </p:cNvPr>
            <p:cNvCxnSpPr>
              <a:cxnSpLocks/>
            </p:cNvCxnSpPr>
            <p:nvPr/>
          </p:nvCxnSpPr>
          <p:spPr>
            <a:xfrm>
              <a:off x="3352799" y="3355757"/>
              <a:ext cx="461660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8642DA-CDD6-E643-9001-7AEB3E61057B}"/>
                </a:ext>
              </a:extLst>
            </p:cNvPr>
            <p:cNvCxnSpPr>
              <a:cxnSpLocks/>
            </p:cNvCxnSpPr>
            <p:nvPr/>
          </p:nvCxnSpPr>
          <p:spPr>
            <a:xfrm>
              <a:off x="3352799" y="4724400"/>
              <a:ext cx="461660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8CB1425-C75B-934C-B5B1-FB66BFFC1FA3}"/>
              </a:ext>
            </a:extLst>
          </p:cNvPr>
          <p:cNvSpPr/>
          <p:nvPr/>
        </p:nvSpPr>
        <p:spPr>
          <a:xfrm>
            <a:off x="4114799" y="3669619"/>
            <a:ext cx="356014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spc="-5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Medicare Advantage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26E0CB-20FE-9D47-A94F-994E900EFC3C}"/>
              </a:ext>
            </a:extLst>
          </p:cNvPr>
          <p:cNvSpPr/>
          <p:nvPr/>
        </p:nvSpPr>
        <p:spPr>
          <a:xfrm>
            <a:off x="4114799" y="4216530"/>
            <a:ext cx="2667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spc="-5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Plan Overview</a:t>
            </a:r>
          </a:p>
        </p:txBody>
      </p:sp>
    </p:spTree>
    <p:extLst>
      <p:ext uri="{BB962C8B-B14F-4D97-AF65-F5344CB8AC3E}">
        <p14:creationId xmlns:p14="http://schemas.microsoft.com/office/powerpoint/2010/main" val="3076617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636353" y="1467134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886200" y="1214977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77688" y="1349939"/>
            <a:ext cx="8309112" cy="48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545557"/>
                </a:solidFill>
              </a:rPr>
              <a:t>Two Missouri healthcare leaders came together to form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r>
              <a:rPr lang="en-US" i="1" dirty="0">
                <a:solidFill>
                  <a:srgbClr val="545557"/>
                </a:solidFill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545557"/>
                </a:solidFill>
              </a:rPr>
              <a:t>Together, these two organizations offer the advantages of Medicare Advantage to residents of Southwest Missouri.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545557"/>
                </a:solidFill>
              </a:rPr>
              <a:t>Serves 900,000 in Southwest Missouri and Northwest Arkansas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545557"/>
                </a:solidFill>
              </a:rPr>
              <a:t>Five hospitals, 80 clinics in 25 communities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545557"/>
                </a:solidFill>
              </a:rPr>
              <a:t>Essence Healthcare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545557"/>
                </a:solidFill>
              </a:rPr>
              <a:t>Focused on needs of people with Medicare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Serves more than 60,000 members in Missouri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54555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545557"/>
                </a:solidFill>
              </a:rPr>
              <a:t>Together, these two organizations offer the advantages of Medicare Advantage to residents of southwest Missouri.</a:t>
            </a:r>
          </a:p>
          <a:p>
            <a:pPr marL="0" indent="0">
              <a:buNone/>
            </a:pPr>
            <a:endParaRPr lang="en-US" sz="1600" b="1" dirty="0">
              <a:solidFill>
                <a:srgbClr val="545557"/>
              </a:solidFill>
            </a:endParaRPr>
          </a:p>
          <a:p>
            <a:endParaRPr lang="en-US" sz="1600" dirty="0">
              <a:solidFill>
                <a:srgbClr val="5455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CoxHealth</a:t>
            </a:r>
            <a:r>
              <a:rPr lang="en-US" dirty="0"/>
              <a:t> </a:t>
            </a:r>
            <a:r>
              <a:rPr lang="en-US" dirty="0" err="1"/>
              <a:t>Medicare</a:t>
            </a:r>
            <a:r>
              <a:rPr lang="en-US" i="1" dirty="0" err="1"/>
              <a:t>Plus</a:t>
            </a:r>
            <a:r>
              <a:rPr lang="en-US" i="1" dirty="0"/>
              <a:t> </a:t>
            </a:r>
            <a:r>
              <a:rPr lang="en-US" dirty="0"/>
              <a:t>Came About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5FAECB2-A6F4-3047-B7EE-7E2D48BEB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10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7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-1600200" y="3124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>
              <a:lnSpc>
                <a:spcPts val="3400"/>
              </a:lnSpc>
            </a:pPr>
            <a:r>
              <a:rPr lang="en-US" sz="3200" b="0" spc="-50" dirty="0">
                <a:solidFill>
                  <a:schemeClr val="bg1"/>
                </a:solidFill>
              </a:rPr>
              <a:t>Why So Many People</a:t>
            </a:r>
          </a:p>
          <a:p>
            <a:pPr algn="r">
              <a:lnSpc>
                <a:spcPts val="3400"/>
              </a:lnSpc>
            </a:pPr>
            <a:r>
              <a:rPr lang="en-US" sz="3200" b="0" spc="-50" dirty="0">
                <a:solidFill>
                  <a:schemeClr val="bg1"/>
                </a:solidFill>
              </a:rPr>
              <a:t>Choose </a:t>
            </a:r>
            <a:r>
              <a:rPr lang="en-US" sz="3200" b="0" spc="-50" dirty="0" err="1">
                <a:solidFill>
                  <a:schemeClr val="bg1"/>
                </a:solidFill>
              </a:rPr>
              <a:t>CoxHealth</a:t>
            </a:r>
            <a:r>
              <a:rPr lang="en-US" sz="3200" b="0" spc="-50" dirty="0">
                <a:solidFill>
                  <a:schemeClr val="bg1"/>
                </a:solidFill>
              </a:rPr>
              <a:t> </a:t>
            </a:r>
            <a:r>
              <a:rPr lang="en-US" sz="3200" b="0" spc="-50" dirty="0" err="1">
                <a:solidFill>
                  <a:schemeClr val="bg1"/>
                </a:solidFill>
              </a:rPr>
              <a:t>Medicare</a:t>
            </a:r>
            <a:r>
              <a:rPr lang="en-US" sz="3200" b="0" i="1" spc="-50" dirty="0" err="1">
                <a:solidFill>
                  <a:schemeClr val="bg1"/>
                </a:solidFill>
              </a:rPr>
              <a:t>Plus</a:t>
            </a:r>
            <a:endParaRPr lang="en-US" sz="3200" b="0" i="1" spc="-5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B8F5AA9-1B18-C845-A78F-0AE65597EEB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4300"/>
            <a:ext cx="3429000" cy="365125"/>
          </a:xfrm>
          <a:prstGeom prst="rect">
            <a:avLst/>
          </a:prstGeo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11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6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636353" y="1467134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886200" y="1214977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125" y="650850"/>
            <a:ext cx="8229600" cy="457200"/>
          </a:xfrm>
        </p:spPr>
        <p:txBody>
          <a:bodyPr/>
          <a:lstStyle/>
          <a:p>
            <a:r>
              <a:rPr lang="en-US" dirty="0"/>
              <a:t>All The Benefits You Need in One Plan from One Company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1" y="1891204"/>
            <a:ext cx="5747266" cy="4215948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9B3339D-891B-FF4E-AC4C-E6914870D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12</a:t>
            </a:fld>
            <a:endParaRPr lang="en-US" sz="1200" dirty="0"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5334000" y="1444197"/>
            <a:ext cx="3429001" cy="4580478"/>
          </a:xfrm>
          <a:ln w="28575">
            <a:noFill/>
          </a:ln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dirty="0">
              <a:solidFill>
                <a:srgbClr val="545557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r>
              <a:rPr lang="en-US" i="1" dirty="0">
                <a:solidFill>
                  <a:srgbClr val="545557"/>
                </a:solidFill>
              </a:rPr>
              <a:t> </a:t>
            </a:r>
            <a:r>
              <a:rPr lang="en-US" dirty="0">
                <a:solidFill>
                  <a:srgbClr val="545557"/>
                </a:solidFill>
              </a:rPr>
              <a:t>bundles all the parts of Medicare into one plan so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the coverage you need is:</a:t>
            </a:r>
          </a:p>
          <a:p>
            <a:pPr lvl="1"/>
            <a:r>
              <a:rPr lang="en-US" dirty="0">
                <a:solidFill>
                  <a:srgbClr val="545557"/>
                </a:solidFill>
              </a:rPr>
              <a:t>Easier to get</a:t>
            </a:r>
          </a:p>
          <a:p>
            <a:pPr lvl="1"/>
            <a:r>
              <a:rPr lang="en-US" dirty="0">
                <a:solidFill>
                  <a:srgbClr val="545557"/>
                </a:solidFill>
              </a:rPr>
              <a:t>Simpler to use </a:t>
            </a:r>
          </a:p>
          <a:p>
            <a:pPr lvl="1"/>
            <a:r>
              <a:rPr lang="en-US" dirty="0">
                <a:solidFill>
                  <a:srgbClr val="545557"/>
                </a:solidFill>
              </a:rPr>
              <a:t>More affordable</a:t>
            </a:r>
          </a:p>
          <a:p>
            <a:r>
              <a:rPr lang="en-US" dirty="0">
                <a:solidFill>
                  <a:srgbClr val="545557"/>
                </a:solidFill>
              </a:rPr>
              <a:t>We eliminate the hassle of dealing with more than one company</a:t>
            </a:r>
          </a:p>
          <a:p>
            <a:r>
              <a:rPr lang="en-US" dirty="0">
                <a:solidFill>
                  <a:srgbClr val="545557"/>
                </a:solidFill>
              </a:rPr>
              <a:t>You can avoid paying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multiple premiums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545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74125" y="650850"/>
            <a:ext cx="8229600" cy="457200"/>
          </a:xfrm>
        </p:spPr>
        <p:txBody>
          <a:bodyPr/>
          <a:lstStyle/>
          <a:p>
            <a:r>
              <a:rPr lang="en-US" dirty="0"/>
              <a:t>Valuable Extra Benefits that Save You Money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572000" y="2133600"/>
            <a:ext cx="4267200" cy="411902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545557"/>
                </a:solidFill>
              </a:rPr>
              <a:t>This plan comes with valuable extra benefits with no additional premium: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545557"/>
                </a:solidFill>
              </a:rPr>
              <a:t>Dental Coverage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545557"/>
                </a:solidFill>
              </a:rPr>
              <a:t>Vision Coverage</a:t>
            </a:r>
          </a:p>
          <a:p>
            <a:pPr>
              <a:spcBef>
                <a:spcPts val="480"/>
              </a:spcBef>
            </a:pPr>
            <a:r>
              <a:rPr lang="en-US" dirty="0">
                <a:solidFill>
                  <a:srgbClr val="545557"/>
                </a:solidFill>
              </a:rPr>
              <a:t>Popular </a:t>
            </a:r>
            <a:r>
              <a:rPr lang="en-US" dirty="0" err="1">
                <a:solidFill>
                  <a:srgbClr val="545557"/>
                </a:solidFill>
              </a:rPr>
              <a:t>SilverSneakers</a:t>
            </a:r>
            <a:r>
              <a:rPr lang="en-US" baseline="50000" dirty="0">
                <a:solidFill>
                  <a:srgbClr val="545557"/>
                </a:solidFill>
              </a:rPr>
              <a:t>®</a:t>
            </a:r>
            <a:r>
              <a:rPr lang="en-US" dirty="0">
                <a:solidFill>
                  <a:srgbClr val="545557"/>
                </a:solidFill>
              </a:rPr>
              <a:t> program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545557"/>
                </a:solidFill>
              </a:rPr>
              <a:t>Free health club memberships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545557"/>
                </a:solidFill>
              </a:rPr>
              <a:t>Free fitness classes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dirty="0">
                <a:solidFill>
                  <a:srgbClr val="545557"/>
                </a:solidFill>
              </a:rPr>
              <a:t>Coverage on Over-the-Counter Items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0104"/>
            <a:ext cx="3754315" cy="3754315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E9E2CA8-5093-D54F-88B8-FC67EF81F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13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2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087051" y="2590800"/>
            <a:ext cx="4495800" cy="3505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$0 monthly premium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$0 copays for preventive care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$0 deductibles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No annoying deductibles to meet – we start covering your costs right away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545557"/>
              </a:solidFill>
            </a:endParaRPr>
          </a:p>
          <a:p>
            <a:endParaRPr lang="en-US" sz="1400" dirty="0">
              <a:solidFill>
                <a:srgbClr val="54555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>
            <a:normAutofit/>
          </a:bodyPr>
          <a:lstStyle/>
          <a:p>
            <a:r>
              <a:rPr lang="en-US" dirty="0"/>
              <a:t>Lower Out-of-Pocket Costs</a:t>
            </a:r>
          </a:p>
        </p:txBody>
      </p:sp>
      <p:pic>
        <p:nvPicPr>
          <p:cNvPr id="13" name="Picture 12" descr="No Deductib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6" y="1978952"/>
            <a:ext cx="2962653" cy="2938236"/>
          </a:xfrm>
          <a:prstGeom prst="rect">
            <a:avLst/>
          </a:prstGeom>
          <a:effectLst/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F1B3D79-F443-704F-AA4A-CA0D6AC44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14</a:t>
            </a:fld>
            <a:endParaRPr lang="en-US" sz="1200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04800" y="1794286"/>
            <a:ext cx="251863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545557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0614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56564" y="1355034"/>
            <a:ext cx="8229600" cy="5105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545557"/>
                </a:solidFill>
              </a:rPr>
              <a:t>Medicare pays private insurance companies like Essence Healthcare to manage Medicare Advantage plans. 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545557"/>
                </a:solidFill>
              </a:rPr>
              <a:t>We save money by working with doctors and hospitals, eliminating waste and focusing on helping our members stay healthy.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545557"/>
                </a:solidFill>
              </a:rPr>
              <a:t>We pass those savings on to our members in the form of $0 premiums, generous benefits, lower copays and no deductibles.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How We Offer a Plan for $0 Premium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9" y="4038600"/>
            <a:ext cx="8244591" cy="1371600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657EB82-702E-BA48-A339-6EAD7D8CF9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15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9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733800" y="1214977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038600" y="1823164"/>
            <a:ext cx="4932558" cy="4800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Our plan includes </a:t>
            </a:r>
            <a:r>
              <a:rPr lang="en-US" b="1" dirty="0">
                <a:solidFill>
                  <a:srgbClr val="545557"/>
                </a:solidFill>
              </a:rPr>
              <a:t>maximum out-of-pocket (MOOP) protection </a:t>
            </a:r>
            <a:r>
              <a:rPr lang="en-US" dirty="0">
                <a:solidFill>
                  <a:srgbClr val="545557"/>
                </a:solidFill>
              </a:rPr>
              <a:t>that puts a limit on what you have to pay out of your own pocket.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No matter what happens, you will never pay more than this amount for your covered medical care each year.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It</a:t>
            </a:r>
            <a:r>
              <a:rPr lang="en-US" b="1" dirty="0">
                <a:solidFill>
                  <a:srgbClr val="545557"/>
                </a:solidFill>
              </a:rPr>
              <a:t> </a:t>
            </a:r>
            <a:r>
              <a:rPr lang="en-US" dirty="0">
                <a:solidFill>
                  <a:srgbClr val="545557"/>
                </a:solidFill>
              </a:rPr>
              <a:t>protects your savings and retirement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in case of an emergency or unexpected illness.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This important protection is not offered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by Original Medicare.</a:t>
            </a:r>
          </a:p>
          <a:p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74125" y="650850"/>
            <a:ext cx="8229600" cy="457200"/>
          </a:xfrm>
        </p:spPr>
        <p:txBody>
          <a:bodyPr/>
          <a:lstStyle/>
          <a:p>
            <a:r>
              <a:rPr lang="en-US" dirty="0"/>
              <a:t>Important Financial Protection  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312"/>
            <a:ext cx="4255017" cy="4852426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B2CF514-0CD5-C34E-85C2-FA989CE8A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16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3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3" y="2024229"/>
            <a:ext cx="3129431" cy="3471321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636353" y="1467134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5029200" y="1467134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114800" y="2276792"/>
            <a:ext cx="45720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Whether you are making a trip out of state or out of the country, we have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you covered.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If you ever get sick or injured when away from home, you can rest easy knowing you have emergency or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urgent care coverage. 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545557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545557"/>
                </a:solidFill>
                <a:latin typeface="+mj-lt"/>
              </a:rPr>
              <a:t>	</a:t>
            </a:r>
            <a:endParaRPr lang="en-US" sz="2000" dirty="0">
              <a:solidFill>
                <a:srgbClr val="545557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Protection When You Travel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9A69F04-7033-494D-AB0B-F596E5C9D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17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5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886200" y="1214977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49938" y="1353198"/>
            <a:ext cx="7391400" cy="19854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45557"/>
                </a:solidFill>
              </a:rPr>
              <a:t>Essence Healthcare, which insures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r>
              <a:rPr lang="en-US" i="1" dirty="0">
                <a:solidFill>
                  <a:srgbClr val="545557"/>
                </a:solidFill>
              </a:rPr>
              <a:t>,</a:t>
            </a:r>
            <a:r>
              <a:rPr lang="en-US" dirty="0">
                <a:solidFill>
                  <a:srgbClr val="545557"/>
                </a:solidFill>
              </a:rPr>
              <a:t> is consistently among the highest-rated plans in the nation*. </a:t>
            </a:r>
          </a:p>
          <a:p>
            <a:endParaRPr lang="en-US" sz="900" dirty="0">
              <a:solidFill>
                <a:srgbClr val="545557"/>
              </a:solidFill>
            </a:endParaRPr>
          </a:p>
          <a:p>
            <a:pPr marL="338138" indent="0">
              <a:buNone/>
            </a:pPr>
            <a:r>
              <a:rPr lang="en-US" dirty="0">
                <a:solidFill>
                  <a:srgbClr val="545557"/>
                </a:solidFill>
              </a:rPr>
              <a:t>For our latest Star Rating, please see the insert in the back of your enrollment kit. You can also visit </a:t>
            </a:r>
            <a:r>
              <a:rPr lang="en-US" b="1" dirty="0" err="1">
                <a:solidFill>
                  <a:srgbClr val="545557"/>
                </a:solidFill>
              </a:rPr>
              <a:t>www.medicare.gov</a:t>
            </a:r>
            <a:r>
              <a:rPr lang="en-US" dirty="0">
                <a:solidFill>
                  <a:srgbClr val="545557"/>
                </a:solidFill>
              </a:rPr>
              <a:t> to see how our Star Rating compares to other plans in the area. </a:t>
            </a:r>
          </a:p>
          <a:p>
            <a:pPr marL="338138" indent="0">
              <a:spcBef>
                <a:spcPts val="200"/>
              </a:spcBef>
              <a:buNone/>
            </a:pPr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2" name="AutoShape 4" descr="data:image/jpeg;base64,/9j/4AAQSkZJRgABAQAAAQABAAD/2wCEAAkGBxQTEhUTExMSFRQWGB0XGRgXGR8cHhshHBoaGBsZIBgdHSkgGSYlGxwXITEhJyorLy4uGB8zODMsNygtLisBCgoKDg0OGxAQGywkICQ0NzIyNDI3Nyw3Lyw0LDQsLDQvLDQyLCwsLCwsLCwsLCwsLCwsLCwsLCwsLCwsLCwsLP/AABEIAJwBQwMBEQACEQEDEQH/xAAcAAEAAgMBAQEAAAAAAAAAAAAABQYDBAcIAgH/xABIEAABAwIDAggLBwIEBQUAAAABAAIDBBEFEiEGMQcTIkFRYYHSFBYXMjVUcZGSo7FCUlNyc6GyI9EzNGKCQ6KzweEVJYPC8P/EABoBAQADAQEBAAAAAAAAAAAAAAADBAUCAQb/xAA0EQACAgEBBQUHAwUBAQAAAAAAAQIDBBESFCExURMzUnGxBTJBYaHR8CKBwRUjQpHhNPH/2gAMAwEAAhEDEQA/AOtbQY4KcNa1hlnlOWKJu9x5yT9lo3lx3KWuvb48kubIrbVDhzb5Ij49nZ5+VW1Mhv8A8GBxjjb1Ejlye0ldu2MeEF+74kaplLjZL9lwR9+IlB6uD1lzyffmXm829RulPhP3xEoPVm/E/vJvNvU93SnwjxEoPVm/E/vJvNvUbpT4R4iUHqzfif3k3m3qN0p8I8RKD1ZvxP7ybzb1G6U+EeIlB6s34n95N5t6jdKfCPESg9Wb8T+8m829RulPhHiJQerN+J/eTebeo3SnwjxEoPVm/E/vJvNvUbpT4R4iUHqzfif3k3m3qN0p8I8RKD1ZvxP7ybzb1G6U+Eh9r9kKKKjnkjga17WXacztDcdLlLTfZKxJshyMaqNcmonG1qmEEAQBAEAQBAEAQBAEAQBAEAQBAEAQBAEAQBAEAQG1RYlNCbxSyRn/AEuI/YGxXMoRlzR3C2cPdeh0rYjhFMj2wVhbd2jJQLXPMHjcL/eFh1c6z78TRbUP9Gri5209mz/Z0tUDTKvsnHx8s9c/Uve6GH/TFG4t06Mzg4nsVi57MVWvN+bK1C2pSsfkvJFoVcshAEAQBAVbb/agUUFmEcfJcRjo6XkdXN0m3WrGPT2kuPJFXLyOxhw5smNnakSUsL2vMl423cTck2AN+u979aisWk2tNCaqSlBNPUkVwSBAEAQBAQG3no+p/TP1Cmx+9iQZXcy8jz+ts+bCAIAgCAIAgCAIAgCAIAgCAIAgCAIAgCAIAgCAIAgCA7LsttzD4JEJ5AJQ3K65FzlJaCesgA9qyrsaW29lcDdoy4dmtp8SW4OvR1P+V383KLJ71kuJ3MSyKAshAEAQGviFY2GJ8r9GxtLj7ALrqMXJpI5lJRi5P4HnjH8Ykq53zyb3bhzNaNzR7P3NzzrbrrVcdlHzd1rtm5M2dmtpp6J+aJ12E8qN3mu/sesfuNFzbTGxcTqjJnS+HLodp2X2qgrWXjOWQDlRu84dY+8OsdttyyraJVvjyN2jIhcuHPoTqhJwgCAICA289H1P6Z+oU2P3sSDK7mXkef1tnzYQBAEAQBAEAQBAEAQBAEAQBAEAQBAEAQBAEAQBAEAQBAd74OvR1P8Ald/NyxcnvWfR4ncxLIoCwEAQBAVrhIa44bUZb3s0n2CRpP7XVjF07ValXMTdMtPzicFWyfPBAZKaofG9r43OY9puHNNiO1eNJrRnsZOL1R2jg72wNYwxTW4+MXJGmdu7NbmINgRu1Ft9hk5OP2b1XI3cPK7VaS5ouaql0IAgIDbz0fU/pn6hTY/exIMruZeR5/W2fNhAEAQBAEAQBAEAQBAEAQBAEAQBAEAQBAEAQBAEAQBAEB3vg69HU/5XfzcsXJ71n0eJ3MSyKAsBAEAQGKqp2yMdG8Xa9pa4dIIsR7l6m09UeNJrRnBNrdlpaKQhwLoSeRJzEcwPQ7q9y2ab42L5nz2TjSpl8iAU5WCAsvBvKW4jBbnLmnrBY7/wexV8pa1Mt4LauR3pYx9AEAQEBt56Pqf0z9QpsfvYkGV3MvI8/rbPmwgCAtFdsHVRUvhTuLyBoeWAuzgG28ZbaX115iq0cqEp7CLksKyMNt6FXVkplowLYKsqWCQNZGw6h0pIzDpDQCe0gXVazKrg9OZbqwrbFry8zNi/B1WQMLw1krRqeKJJA6cpAJ7LryGXXJ6cjqzAtgtefkQOCYJPVvyQRl5G87g0dJcdB9TbRTWWRrWsmV6qZ2vSKLU7grrMt89MT0ZnfXJZV99r6Mt/023qiCpNkql9T4KWCOXKXf1DYEDnDgCD7QppXwUNvmiCOLY57D4MmvJbW/epvjd3FDvtfzJ/6bb1RA7QbL1NHYzR2aTYPaczSei/MeogblPXdCz3StdjWVe8iYouDasljZI11Ple0PF3uvZwBF+R0FQyzK09OJPH2fZJJpriZvJbW/epvjd3F5vtfzOv6bb1RHYHsNU1UZkiMIa17mHM4g3ba+5p01UlmTCD0epHVhWWLVaG5UcGVc1twIXnoa/X/mAH7rhZlb6nT9nWpcNCpVdM+J7mSNcx7dC1wsR2K0mpLVFOUXF6PmWWu2Aqonwsc6C8z8jbOO/KXa8nQWB6VXjlQkm1rwLcsGyLSbXE3fJbW/epvjd3FxvtfzO/6bb1Rjn4MqxjXOLqezQXGz3cwv8AcXqzK29OJ4/Z1qWuqMeHcHNXNFHKx0GWRoe273A2cLi4yL2WXXFtPXgeQwLJRUk1xNjyW1v3qb43dxc77X8zr+m29UR+C7DVNS2R0ZhAjkdE7M4jlNte1mnTUKSzJhDTXXjxIq8KdmumnB6G5PwY1zQSBC89DX6n4mgfuuFm1vqSP2dal8CpVlI+J5jlY5j272uFj/8AutWYyUlqilOEoPSS0MK6OQgO98HXo6n/ACu/m5YuT3rPo8TuYlkUBYCAIAgKPwmbVeDReDxOtPKNSN7GHQnqJ1A7TzBW8Wjbe0+SKObk9nHZjzZm2N2ipq2mbTSWMjYwx8cuuewALgT597X6R+68vqnXLaXI6xr4XQ2Hz+ZVNseDh8V5aQF8e8xb3t/L98dW/wBqs0ZalwnzKeTgOP6q+XQ56rxmHSeCLZ5xea14s1oLIusnRzvYBdvaehUM23hsL9zV9nUPXtH+x1ZZprBAEBAbeej6n9M/UKbH72JBldzLyPP62z5sICf2GwbwqsjjIuxv9ST8rbadpyt7VBkWbFbZZxKu0tSfI69Fj0U9ZUUDgCGxC/8AqJuJG9gcz/mWY6nGtWfnyNpXRnZKr5f/AE5js/swBivgkozMic5xB+01ozMv1Ou246ytCy7+ztr4mVTjLeNiXJFg4T9rJ4phTQPMYa0Oe5ujiXagA7wALHTpUGJRGUduXEsZ2TOEtiHAqlNt1Wsiki45zg8WDnavZ0lr9+o01vbmsrLxq3JPQpxzbVFx15nQaaUYZg7ZY2gyOY11zzvktqekNB9zVSa7a/R8v4NNNY+Nquf8s5xDtnXNk4zwmUm9yHG7T1ZPNHYArzx6mtNDLWZcpa7RZdhcalq8W46U6mN4AG5o0s0DmH91BkVxrp0RbxLpW5G1LoZttqvEm10op/DOK5GXi2uLf8Nl7WFvOv23XlEaXWtrTU9yZ5Ctahrp/wAJ/HnSHBHmtAExjF72BzZxxeg3Hzb9d1BXpvH9vl+alm3Xdn2vP80Nupo6mXDKdlJJxcvFwnNmLdAwXFwCuVKEbW5rhxOnGcqIqD0eiKpXYJjMUb5XVfJjaXutM69mgk2GXoCsxsx5NJR5/IqTqyoxcnLkS/BzK4YVO8E5g6V1+e+QG/vUWUv7yXkT4TfYN+ZRMM26rYnh5nfI0b2Sahw6L2uPaFcni1yWmmhnQzbYy1b1LnwrUMc1HFWMADhl15yx4uAemxIt7SquHJxm4MvZ8IzrVi/EbPC3UvjhppI3Fr2y3DhvHIcuMOKlJp9DvPk4wi1z1NHgqxyoqJ5WzTSSNEdwHG9jmAupMyuEIrZRFgXTsk9p6lb2t2lq21dTE2olEYke0NB0te1vcp6aa3CLaK2TkWxslFPgdDipJ5cIp2Ur+LmMUNnZi2wAaTqAea6ouUY3tz5as0lGcseKg9HoisVWA4zGxz3VfJY0uNpnXsBc/ZVhW47emz9CrKnKS12yV4LJnHD6h5JzGaR1+e/FsN/eo8xf3Evl/JJ7PbdUm+v8IoWH7c10Tw/j3yAb2ycoHq6R7RYq5LGra00KEMy6L111LzwmUsdTQRVrRZzQxwPPkktyT02JB9/SqmLJwsdZezYxspVi/NTki0zGCA73wdejqf8AK7+bli5Pes+jxO5iWRQFgIAgCA897bSudX1Jfe/GkdjeS3/lAW3jpKuOh85ltu6WpDRyFpDmkhwNwQbEEbiCNyla1IE2nqjq/B7t26Z7aWpsZCP6cm7NYXyu5r2Bsef2783JxlFbceRsYeY5vYnzIvHNlBU4xJFHyY7NlmI+xcaj8zt4/MTzKSu/YoTfP4EVuMrMlpcub/PmdVpadsbGxsaGsaA1oG4AaALObberNZJJaIyrw9CAICA289H1P6Z+oU2P3sSDK7mXkef1tnzYQHWODimZR0EtdMCM4zab8jbhoF+dzifbdqzMpuyxVo2cOKqpdkvj6HxFt/hjZONbRyNlJJMghiDrnecwffW5v03XrxbmtNrh5s8Wdjp6qPHyRI7WvbTVVLibdYj/AEpSNeS8HI/Tfa59zQo6dZwlV8eaJb2q5xu+HJmtt7sa6tcyqpXMc4sAIJ0eN7XNduvY210tbt6x8hVrYmcZeK7tJwZXqXgwn4qR80kUTmtu1t7jTU53bmi3OL9PNrO82OqUVqVo+zp7LcnoWfZ+WPE8M8Fc8NlYwMdzlpZbI+3ODYfuFXsTpu2/gW6nHIo2G+JUYeDCtMmV3EtZfWTNcW6Q22Y+wgK082vTXiUl7Ot10ehMbLbP+BYuIuMbIDC5zSN9jbRzfsn6i3ZFdb2lGunxJ8ejscjZ114EpjG3zqbEXU0jGeDtLAXi+YZmNdm32sC7o3BRwxVOraXMlszezu2GuBH8MFHO5kczZHOphYFg3Ncdz9N4INrncfzLvClFNxa4kftGE2lJPgWGrpqmTC6dtI4sl4uE3DsumQX1UCcFc3PlxLLjOVEVW+OiKrPs5jT2uY6cua4FrgZRYgixB06FZVuMnqkVHRltaORN8HVI44bPFpnzzM36Xyhu/wBqhypLtU/IsYcWqXHzKvhvBbVOe0TOijjvyi12Z1ugC1r+0+/crEs2CX6eZTh7Ontfqa0JPhYxuMRMoYiCWkF4G5oaLNYevcbc2UdKjw63q7GS590VFVRN3hm/y0H6v/0K5wfffkSe0u7XmQ3Ax/mZv0h/MKXO91EHsz3pFW2y/wA9VfrP+qsUd3HyKmV30vM6uynqJMIgbSuLZjFDlObLoA3Nr7LrObgr258tWa6jN48VDnoisS7PY24FrpyWkEEGUag6EblOrcZfArOjLa0ciZ4L6VzaKpiNs4nkYei4Yxu/2qLLknZF/IlwItVyi+r9EVfD+C2rc8CV0UbPtEOzG3ULWJ9pCsyzYJcCrH2dY3+prQmOFHGIoqdlBCQSMuYDXI1nmtPWSAfYOsKLErlKTsZNnWxjBVR/EctWiZAQHe+Dr0dT/ld/NyxcnvWfR4ncxLIoCwEAQBAc/wCELYV1S41NPbjbcuM6Z7aAg8zrWFjobDdz3cbJ2Fsy5GdmYbse3Dmcjmhcxxa9pa5psWkWIPQQdy0001qjGcXF6Mktk4XPraYMvm45h7GuDiexoJ7FHc0q5a9CXGTdsdOp6CpaGON0jmNAdI7O87y42A3nqA03BYrk3pr8D6NRS1a+JsLk6CAIAgIDbz0fU/pn6hTY/exIMruZeR5/W2fNhASdTtBUyQiB8zjCA0BlgBZvmjQc1h7lGqoKW0lxJpZFko7DfAjFIQknLtDUug8HdM4wgBuQgWs2xAva+lhz8yjVUFLa04kzyLHDYb4H7hO0dVTC0E72N+7o5vwuBA9y8nTCfvIV5FlfCLPrFtpqupGWad72/d0a0+1rQAe1IUwhxij2zJtsWkmR9JVvieHxvcx43OaSD7x9F3KKktGRRnKD1i9Cck26xAtymqfbqawH4g2/7qLdquhYebe1ptETRYtNFKZo5XCU3u/eTffcuve6klXGS2WuBDG6cZbSfEx4hXSTyOllcXvda7jbWwDRu6gF7GKitEcznKctqXM3vGWq4nwfj3GHLkyEAjLutqL/ANlx2MNra04ku82bOxrwM8G2NaxrWNqXhrQGtFm6ACwHm9C8ePW3q0dLLuS0Uj78d6/1qT3N7q83arwnu+XeI1qDairhaWxTvYHOLyAG6k7zqOddSorlzRxDJtitEzJU7X1r25XVUtj905f3aAV4setcVE9ll3NaORCEqYrkliu0FTUtDZ5nSNabgEDQ2tfQDmUcKoQesUTWZFli0kzFhWLzUzi6CQxucLEi2ove2oPOvZ1xnwkjmu2db1i9DXqql0j3SPJc9xLnE85O8rpJJaI5lJyerJem2vrY2NjZUPaxgDWgBugGgHm9CiePW3q0TRy7YrRMyeO9f61J7m91ebtV4TrfLvEa1DtPVwhwinewPeZHWDdXOtd2o57BdSprlzRxDJthro+fEy1G2Fc8ZXVUtj90hp97QCvFj1L/ABPZZdzWm0QZN9TqSpiu3qEAQHe+Dr0dT/ld/NyxcnvWfR4ncxLIoCwEAQBAEBWNttloaqJ7y0iZjCWvYLuNgSGkDzx1b9dFYovlXLT4FXJx4WxbfMiuDDZTwePwmZtppByWkasafoXbz0Cw6VJl37b2VyRFg43Zx25c2XxUy+EAQBAEBAbeej6n9M/UKbH72JBldzLyPP62z5sICawvZSrqIxLDCXsJIBzNG7Q6FwKhnfXB6SZPDFtnHaiuBsSbC17QSaZ+nQ5hPuDrlebzV1O9yv8ACRWHYTNPKYYoy6QXu02aRl33zEWt0KSVkYrab4EMKpzlsxXEx4jQSQSOilbkkba7bg2uARqCRuIXsZKS1RzOEoS2ZczcodnKmaF08cRdE293Zmi2UXdoTfQdS4ldCMtlviSQx7Jx2orgfGDYDUVRIgic+286Bo9riQOxezthD3meVUWWe6jcxPY2tgaXyQOyjUuaQ+3WcpJHtXEMiuT0TJLMS2C1aNbCNnKmpa58ERe1pyk5mixte3KI5iF1O6EHpJnFePZYtYoYRs5U1LC+CIyNacpIc0a2BtYkE6EJO6EHpJivHssWsURbmkEgggjQg83UpSFrTgyUrdnKmKFtRJEWxOykOzNN8wu3QG+o6lFG6EpbKfEmlj2RjttcDdi2Gr3AOFOSCAQc7Nx1H2lzvNS+JIsK5/4+h9HYLEPVj8bO8vN6q6jcr/D6EXg+B1FU4tgic8jeRYAe1xsB7FJO2EPeZFXTOx6RRv4jsXWwtL307i0aksIfb2hpJ7bLiOTXLgmSTw7oLVojcKwmapfkgjdI61zbcB0knQdqknZGC1kyKuqdj0itSWrdhq+JuZ1O4gb8ha8/C0k/soo5NUuGpNLCuitdCuFWCqEAQBAEAQBAEB3vg69HU/5XfzcsXJ71n0eJ3MSyKAsBAEBS9vqzEGviZQsktlLnuaxrgSTZreUDa1if9wVrHjU03YUsqV+qVRTa/HMahYZJXTMYLAudHHYXNh9jpVuNeNJ6L+SlO3LgtqXL9iL8fsQ9ZPwR9xSbrV0Id+v8XoPH7EPWT8EfcTdaug36/wAXoSWHY/jM7c8LpZG3tdscdrjePM6wo5VY8XpL+Sau7LmtY/wW/YStxIzPbXMlyFl2ucxrQHAjTkgbwTv+6quRGnZTrLmLK/aatReVULwQBAQG3no+p/TP1Cmx+9iQZXcy8jz+ts+bCA7HsC6QYO4w/wCL/V4vd51zl36b7b1lZGnb/q5cDcxNrdv08+J+7J1GLmoaKtgEFjmLgwEaG1shve9uq10uWPs/o5ih5O3/AHFwNagqYpMfeYi0gQlri3cXAAHXnsLD2grqSksbj1PIyi8t7PQpfCX6Sn/2f9Nit4vdL8+Jn53fy/PgXTYH0PUf/N/BU8nv1+xfxP8AzP8Ac39kI3nB2CjcxsxabF24PzHNfQ623XH3eZc3Ndu9vkSY6bx12fP+Su120eL0kcjaiLMCCGzZRyCdA7Mzk+wOG+3sU8asexrZf7FaV+VVF7a/clOBz/Kz/qn+DVFne+vIl9nd2/McDLrUcxO4Sk/LYvc7315Hvs7u35kZwmbMtc3/ANQprOY8B0mXcQRpKOo6X9/SV3i3NPs5fnyIc3HTXaw/f7khtv6Eg/LB/ALij/0P9yXJ/wDKv2J/HZKwUUBoW5peRccnzchv55tvyqGtV7b7TkWLXaq12XMqNbieOxxukkYGsaC5xtCbAbzYG6sxhjN6J+pTlZmRTbS+hPbBsccIApSxs54zV24Pzm2b/bl7LKHI07f9fL+CfE13f9HPj/sgavaHGKNj/CIs7SCBLlaQwnc7NHpp0OCmVWPY1ssgldlVJ7a1+ZL8FmtBLxTm8eXvu52vKsMhdzkbj71Fl96teRLg8aXs8/5I2XGsZo8zqiITx2PKDWkDTzrxgEAf6h7lIq8ez3XoyN25VWrmtV+dDmlRO57nPeS5ziXOJ5yTcn3rQSSWiMmTcnqzGvTwIAgCAIAgCA73wdejqf8AK7+bli5Pes+jxO5iWRQFgIAgCAjtocN8JppoNLvYQCdwdvaexwB7F3XPYmpEdtfaQcepynyW1v3qb43dxaW+1/MyP6bb1Q8ltb96m+N3cTfa/mP6bb1R1DZTCPBaSKA2Lmi7iNxc4lzrHnFzYdQCz7rNubka1FfZ1qJLqIlCAIAgIDbz0fU/pn6hTY/exIMruZeR5/W2fNhAdi2CdIMHcYdZRxuSwB5Vzl0Oh1ssrI07f9XLgbmLtbt+nnxNPBK7GzPGJY/6ZcM+djGgNvyjcWN7Xsu7I42y9HxOKp5e0tpcCTxMQQYxTPAa188b2Ptpc6ZHHrcbtvz2CjhtSokuhLPYhkRfxZXOEbZGpkq3TwxOlZIG+ba7SGhtiCeoG/Wp8bIhGGzJ6aFXMxbJWbUVrqT2HUTsPwaYT2a8skJbe9nPGVjbjefN3dJUMpK29bJYhB04zUufEqmAbPYnBTtqaVxbxnK4oEXLdMryx3JNxfrtbp0s2W0ylsz/ANlSmjIhDbg+fwL9sZX1k7JG11OGAWAJblz3uHAsJPVroNVSvjXFrs2aGPO2afarQj+DFjGsrWx/4YqnhlvugAN/ay7ym2469DjCSSmly1Zo8EH+RqP1D/02LvN7xfnxI/Z/dS8yI4L9qgy1FOQYn6Rl24F2+M35nc3WevSXLo1/uR5kOFk6Psp8vgWThSgbHhgYwWax8bWjoAuAPcq+I27tWWc1KNGi+RIY/PVsooDRNzS8gEWB5PFm+jtN+VcVqt2PtORJc7VWuz5/8KdXz45NG+J8Lix7S1wyRjQ6HW+itRWNF6plOby5RcWuZo7PbO4lFAKqlcWl/wDwwRdzeZ+V3Jdz2vrbUb13bdTKWxMipoyIw24P9i+7FYjXTCRtbAGAAZXFuUuvoQW3105xYKlfCuOjrZo407paq1aFKotmK1slRU0DuLYJpGxtDrcY1r3DQHkuAIsA7fY9GtyV1bSjZ0KEce5OU6npxenzLfsVimIySOjrIMrA24kLchvcaWvZ1xfUAblVvhSlrBl3Gsvb0sRy3biGNlfUNiADA/cNwJaC4dVn5hZaOO261qZGWoq6SiQamK4QBAEAQBAEB3vg69HU/wCV383LFye9Z9HidzEsigLAQHCsHrMRq5nRQVMxcAXWMpAsCBvv1hbE401x1kjBrnfbNxjJm9ircYomiaSaXJcC/GCQAnddpvv9i4hu9j2UiSzeqVtN/wAlrdtNJUYNLUAmOZgyuLCRZwc3UHeLgg9pVbsVC9R+Bb3h2YzmuDKdgEeK1jHPgqZi1rspvMRrYHp6CrVjorekl9ClSsm1axl9T7qsZxTDpWcfI9wOoa9we14G8A7x2WI0Xirpuj+lHsrcjHkttlm4S8bkFLSzQSSRcac3JcQbFgcAbb96gxa1tyjJa6FrNukq4yg9NSBw7CsYniZLHUSljxmbecg29l1NKePF6NfQghVlTipKXP5mXZrautp61tLVuc8OeI3NfYuaXWyuDxv3tO8ggry2iude3AU5NsLezsOurMNgICA289H1P6Z+oU2P3sSDK7mXkef1tnzYQFjwTbWqpYhDEY8gJIzNudTc63VezGhOW0y1VmWVx2Ym6/hLryLZ4h1iMf8Ae4XG51Ej9oXfIrFfXyTSGWV7nyH7ROum63RboCsxhGK0S4FSdkpy2pPiWag4SK6NoaXRyW3GRtz7wRf2nVV5YdbevItR9oWxWnMiNoNpqmsI4+S7W6hjRZoPTbnPWbqWumFfukN2RO33mZcC2vq6UZYpbs+48Zmj2X1b2ELyzHhPi0dVZVtfBPgb2KcIVbOwxl7I2kWPFtsSOjMSSOyy4hiVxep3ZnWzWnI0dn9rKijY6OEsDXOzHM2+tgOnoAXdlELHrI4pyp1LSJ+YDtXUUkbooSwNecxzNubkBu+/QAllELHrIVZU6ouMSDCmKxPYttfU1EAp5nNcwZdcvKOXcS7nUEMeEJbSLNmXZZDYkSMPCRWta1oMVmgAcjoFulcPDrb14kq9oWpacD78pld0w/B/5Xm51/Mf1G35ETgm1tVS6RS8i5ORwzN11NgfN16CFLZRCfNEVWXZXyfAkMS4RK2ZhZnZGCLExtsfiJJHZZRxxK4vXmSTz7ZLTkRWBbS1NJ/gSlrTqWHlNP8AtO72ixUtlMLPeRDVk2Ve6yZrOEmue0tDoo7/AGmMs73km3Yoo4daepPL2ha1pwRUHOJJJJJOpJ5+tWii3qfiAIAgCAIAgCA73wdejqf8rv5uWLk96z6PE7mJZFAWAgPPuzNdUw1D30kZklyuBAYX8nMLmw6w3XrW3bGEoJTeiPnaJ2QsbrWrJLarF8Tmiy1MMscIIJ/ouY2/NdxHTzXUdNdMZfper8yXItyJx0mml5FkhnpjgU7aYuOQWkDxZ2YuaSSBpY81uYW3gqu1NZCci0pVvEah8Cr7H4xXwxvbRwmRhfdxETn2NgLXG7S2is311Sf63oVMa66EdK46ryMO0NbUzTROxJk7IxpYR5CBvdkDrAndqSV7XGEYtVNNnN07JyTuTS8i0cKNRFJRUboCDESclugMsB1Wta3Uq+ImrJKXMt58oyqi48iNwXaHFWQRsgpnOia2zHCBzrjpzDQrudNDk3KXHzI68jJUEox4eTNHAqxoxITYlxzZMwdymZbO0DC8Gxa0WFrDmHNdd2R/tbNXIjqku32r9dTuSyDdCAgNvPR9T+mfqFNj97Egyu5l5Hn9bZ82EAQBAEAQBAEAQBAEAQBAEAQBAEAQBAEAQBAEAQBAEAQHedhH5IpaU6PpZXstz5XOL43ewtOnsKxsji1Pqv8A6fRYz0i4eF/T4FmVcshAeftltovAal83F8ZdrmZc2Xe4G97H7v7rauq7WGzrofO0X9jY5aalhxzhOdPBJC2mazjGlhcZM1g4WNm5Rrbdqoa8JRkpN8izZ7Qc4OKjzPnBMHlhwmulla5glazK1wsSGu863MDm09nsSyyMropfAU1ShjzlL4kfsZtv4BG+PiRJnfnvny20AtbKb7l3fjdq9ddCLGzOxjs7Op97V7aSYixkDKfLZ+azSZHONiABZotvPMlOOqW5N/we5GVK9KCj/JtbX4Y+mwuiil0eHvcR0Zruy9gOvXdc0zU7pNHeTW4Y8IvmZcC4TPB6eKDwYP4tobm421+u2Q2XlmHtycteZ7X7Q2IKOzy+f/CIxnEJ8XqmcXDYhoYA3lBouSXOfYdJ6P7yQjHHg9WRWTnlWLRHbMMZI1mWXLdpsC2+oGgJvzrJlprwNuG0l+o21ydkBt56Pqf0z9QpsfvYkGV3MvI8/rbPmwgCAIAgCAIAgCAIAgCAIAgCAIAgCAIAgCAIAgCAIAgOg7N8HYqKaOZ73NMgJt1ZiGndztse1UbcvYm4o06cFTrUn8S+49hUolbWUluPa3K+MmzZmb8pP2XD7Luw6KnXOOmxPl6GhbXJS7SHP1RmwrainmOQu4mYaOhl5Dweix872i65nTKPHmuqOoXwlw5PoyazDpCiJjW8Ah/Ci+Fv9l1tS6nOzHoj6jpImm7WRg9IaB/2Xm0woxXwMsjWuFnAEHeDqPcnFHr0Zg8Ah/Ci+Fv9l7tS6nmzHojJDAxnmtY32AD6LxtvmepJcj9mhY/z2sdbdmAP1RNrkGk+Zi8Ah/Ci+Fv9l7tS6nmzHojNExrRZoa0dAAH0Xj1Z6tFyPvMvD0ZkBA7eH/2+p/TP1Cmx+9iV8ruZeR5/W2fOBAEAQBAEAQBAEAQBAEAQBAEAQBAEAQBAEAQBAEAQFu2J2Jkq3tkla5lMDcuOhf/AKW9R+9u6NVVvyVWtFzLuLhyse1Ll6nb44w0BrQAALADcANAFka6m8lofSA08RwmCcWmhjkA3Z2g29h3jsXUZyj7r0OJVxn7y1Ic7B0Hq/ukkH7B6l3q3qQbnT0+r+5+eIdB+B8yTvr3erevoNzp6fV/ceIdB+B8yTvpvVvX0G509Pq/uPEOg/A+ZJ303q3r6Dc6en1f3HiHQfgfMk76b1b19BudPT6v7jxDoPwPmSd9N6t6+g3Onp9X9x4h0H4HzJO+m9W9fQbnT0+r+48Q6D8D5knfTerevoNzp6fV/ceIdB+B8yTvpvVvX0G509Pq/uPEOg/A+ZJ303q3r6Dc6en1f3HiHQfgfMk76b1b19BudPT6v7g7BUHq/wAyTvpvVvX0G5U9Pq/ufHk9w71b5knfTerevoe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blDsfRQkFlNFcbi4F5HsLybLmV9kubJIY1UOUScUJOEAQBAEAQBAEBX9tNojQwNlEYkzPDLF2XeHG97Ho/dTUVdrLTXQr5N/Yx2tNSo+VCfLm8AOW182d1rdN+LsrW5R102ip/UJ6a7H5/otex+10de12VpjkZbMwm+h3EO5x2BVr6HU/kWsfJjcuHBor+McI0kNTLTspOMMbi24ebm3PlDCpoYilBSctCCzOcbHBR10MMHCmWvAqKR8bTzhxJHXlc0X966eFqv0y1OV7Q0ek46Ft2l2gFNSGqY0St5BaL2BDyADex5jdVqqtuew+BbuuUK+0XEpsfChO4Zm0BLekPcR7+LVp4UV/kU17Qm1qofn+ix7G7bx1xdHkMUrRmyk5gRcAkOsNxI0I5+fW0F+M6uOuqLGNlxu4aaMtarFso+123jqOp4htOJOS1wOcg8q+lg09Ct04yshtN6FHIzHVPYUdSK8qj2kcZROa0/wCsg9l2AFS7knykRP2hJe9DQv8AgmLR1ULZoiSx3ToQRoWkcxBVKyDhLZZfqsjZFSiby4JD5kdYE9AugZXdj9rmV/GZI3s4vLfMQb5s3R+VT3UOrTV8ytj5MbtdFyNfaHFq+Orjjp6cSQODM78jja7iHcoOAFm2O5dVwqcG5PieW2XRsSitUWxVi0EAQBAEAQBAamLV7aeGSZ/mxtLj123DtNh2rqEXKSijic1CLk/gVXYnbvw2Z0L4mxuDczbOvmseUNQNdQferN+N2cdU9SrjZnbScWtC6qoXTQxTGYKfLx8rI818uY2va1/dce9dwrlP3VqcTthD3nob4XB2EAQBAEAQBAEAQBAEAQBAEBQ+GP8AyUf6zf4PVzB7x+Rn+0e6XmQmEbcVUVNFEyge8Mja1r7PINhYOsGajtU08aEptuRFXl2RgkofAzcDzYuMncZBx7h/hWtZoNy7oPKIFhut1rnN10S04Hvs7Z1k9ePQh6jFH02MVEscJmcHvGQXubjfoCdPYpVBToSb0IZWOvKk0tT42z2jmrBEyenNLGH3zua4nUWO9ovYXOUb7L2imNeri9WeZN8rdFKOyi4bbiMYKBC7PE1sLWO6Q1zAD+yq4+vb8efEuZWm7fp5cCubK7ZVNPSxwx0T5WtzWkGexu9zuZhGhJG/mU92PCc23LQrY+VOFaioamXgwkY+vmlleGVD8+WHKR5zs77E7rbsu+1zzLzLTVaS5dT3BadspSejfwOtLNNc5Ft7VtixiGV98sfFPNtTYOJNgtPGi5UNL5mPlyUcmMn8NDe2v4QKWelkhjZI9zxYZ2gBuoOa973G8WG9cU4s4zUmSZGbVOtxS11Jjg7wt8WGvErnRcaXvBJyljSwNDr/AGd2btCiyZqVq046E2HU40NS4a/Qo9ZhEIa54xdsk7QXAWdZxAvYSl51PMVbjZLl2fD8+BSlVHi+14/nxLNsrPNiOFzwSTOD2ODRKbudlGV4B1BJ0IvfcRvUFyjTcpJFmhzvx3Fvj1Krwe7OOrHyFs5h4oxuIDSc1y420cLeb171ZybVWlw11KeHQ7G9HpoT/CFM4YtSgOcARDcAkD/GfzKDGS7GX7+hZy5NZEV5ep88LM0jaynEbnAlgsAbC/GG1+1MNJwlqM9yVkdkjNstnqmh4uqdVukke+xeLtc11i4WOY3Gh6N25SUWwt1hs6EOTTZTpZtassu221MzMOpnscWSVLGlzm6EDIHOynmJJGvMLqCimLtknyRaysiUaYtc5GlhuwNSyEVMdW9tSW58ovY3F8jnX5V+ckW6jvXUsqDlsuPA4hh2KO2p/qP3galc/wAKBc46R2uSbX4zpTOSWyeezpN7Wvy/knNgdlqmjfK6eVjw9rQ3K5zrWJJ85osoci6FiWyixi49lTe29S6KqXTm/C/ixyxUbDypCHv1toDZgJ6C65/2BX8KHFzfwM32hZwVa+JXcdgiw+ppJ6aSOQNa0PyOBu5os8mx0ztJ/dTVt3QlGS/P+Fe6MaJwnB/n/TrdZiNqZ1REOMAiMrAPtcnM0adOnvWbGH69l8DWlPSDnHjw1OMbc7SS1gi42nMGTPa+blZst94G6w961cemNeuj1MXLvlZprHTQ6HshtfPVT8VJSmFoYXZjm3gtFtWgc/7KjdRGEdVLU0sfJnZLZcdC5qqXAgCAIAgCAIAgCAIAgCAICj8LkDn0bAxrnHjmmzQSfMfrYK3hNKb16FH2hFyrSS+JAYRtzVQQRwige7i2BgJzi9ha9simnjQlJy2+ZBXl2Qio7D4GfYPCKqWvfXzxGFpzusQW5i8WsGnWwBvc9A3rzIshGtVxep7i1WSudsloRVZVz0uLT1DKeSUZ3gDK6xzC18waVJGMZ0qLehFKU68iU1Fsz7QbSVtfF4M2he0OcCSGvcdDcaloDdecryqmuqW05HV19t0dhQJjGsElgwIU5BdKC0lrRmsXS5yBbfa/7FRQsjLI2vh/wmsplDF2Pj/0h9nNsKqkp2U4oZHhmblEPF8zi7dk61LbRCyTltENGTZVBQ2GZ9msOq6zExXSwmFgOYktLb2Zka0B2rr6XO7f1BeWzrrp7NPU9ohbZf2slojq6zTWOV7ZYe6TGYLxOfETCHcgltsxuCbWtbetGiaVD48eJlZNblkx4argbHCJshxYZV0UeR0ZGZkTeg3bIGgbwd/YeYrnGv11hN8zrMxtNLK1y6ElilVNiGEvyRvbPyRJGWlpJa4F2UHeCNR7t64go1XLV8CWcp3Y70XEqmC1sYpHUwwt0tUGvu90YPSQ8ucMzco5urQi6sTi9va29EVK5JV7HZ6y8ixcEdI9tPUNex7C5+mZpH2LX1UGZJOaaLOBFqtprTiVjYqvqcPnkhNJI98pYwghwy5SRmFmnMOUT2b1YvjC2KltcirjSspm47PMmeECkkdi1K5sb3NAhu4NJAtM8m5AsNFFjSSpkm+voTZUJPIi0unqfvCfSyPrqUtY9wDW3LWkgf1DvIGiYskq5av80Pc2MnbBpfmpK8L9O99LEGMc88cDZoJ+w/WwUeE0pvXoSe0IuVaSXxPnFNmvC8KpG5hHLFFGW59BcsDSw9F9O0BIXdndJ80z2yjtaIrk1oRMMOMNgMErmQwMYQ6ZxYS1gGti1xJ5Og0v1jepW8dy2lxfQgSylDYlwXX5H1wLNIFU62n9Mdozm37hM7/FD2an+p+X8k/sHtJVVT5RUwtjDWtLbMc25JN/OJvzKDIqhBLZepZxbrLG9taFxc6wudwVUuHIsOwJ+K19RLUCaKHe3TKbXyxtGZpHmgk9ftWnK1UVpR0bMeNDybZSnql+aEri/BbA2GR0Mk7pWtLmtcWkEjW1gwHXdv51HDNk5JSS0JbPZ0FFuLepKcFddI6lMErJGuhNm52kXa65G8a2OYdQso8uKU9pfEmwZSdezJcjPt/sk+vEOSRjOLz3zAm+bJbd+X91zj3qrXVczrKxndpo9NC2tCrFs/UAQBAEAQBAEAQBAEAQBAEAQBAEAQBAEAQBAEAQBAEAQBAEAQBAEBDbXYSyppnxvc9rfO5BAvl1ANwbi/0ClpscJ6ohvrVkHFnEIYi+cUzpJTFmsBm3dh0/ZazaUdtLiYaTlPs23od02dwSKkhEUINvOJJuXE85Pu9yyLbJWS1kbtNUao7MSUUZK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xQTEhUTExMSFRQWGB0XGRgXGR8cHhshHBoaGBsZIBgdHSkgGSYlGxwXITEhJyorLy4uGB8zODMsNygtLisBCgoKDg0OGxAQGywkICQ0NzIyNDI3Nyw3Lyw0LDQsLDQvLDQyLCwsLCwsLCwsLCwsLCwsLCwsLCwsLCwsLCwsLP/AABEIAJwBQwMBEQACEQEDEQH/xAAcAAEAAgMBAQEAAAAAAAAAAAAABQYDBAcIAgH/xABIEAABAwIDAggLBwIEBQUAAAABAAIDBBEFEiEGMQcTIkFRYYHSFBYXMjVUcZGSo7FCUlNyc6GyI9EzNGKCQ6KzweEVJYPC8P/EABoBAQADAQEBAAAAAAAAAAAAAAADBAUCAQb/xAA0EQACAgEBBQUHAwUBAQAAAAAAAQIDBBESFCExURMzUnGxBTJBYaHR8CKBwRUjQpHhNPH/2gAMAwEAAhEDEQA/AOtbQY4KcNa1hlnlOWKJu9x5yT9lo3lx3KWuvb48kubIrbVDhzb5Ij49nZ5+VW1Mhv8A8GBxjjb1Ejlye0ldu2MeEF+74kaplLjZL9lwR9+IlB6uD1lzyffmXm829RulPhP3xEoPVm/E/vJvNvU93SnwjxEoPVm/E/vJvNvUbpT4R4iUHqzfif3k3m3qN0p8I8RKD1ZvxP7ybzb1G6U+EeIlB6s34n95N5t6jdKfCPESg9Wb8T+8m829RulPhHiJQerN+J/eTebeo3SnwjxEoPVm/E/vJvNvUbpT4R4iUHqzfif3k3m3qN0p8I8RKD1ZvxP7ybzb1G6U+Eh9r9kKKKjnkjga17WXacztDcdLlLTfZKxJshyMaqNcmonG1qmEEAQBAEAQBAEAQBAEAQBAEAQBAEAQBAEAQBAEAQG1RYlNCbxSyRn/AEuI/YGxXMoRlzR3C2cPdeh0rYjhFMj2wVhbd2jJQLXPMHjcL/eFh1c6z78TRbUP9Gri5209mz/Z0tUDTKvsnHx8s9c/Uve6GH/TFG4t06Mzg4nsVi57MVWvN+bK1C2pSsfkvJFoVcshAEAQBAVbb/agUUFmEcfJcRjo6XkdXN0m3WrGPT2kuPJFXLyOxhw5smNnakSUsL2vMl423cTck2AN+u979aisWk2tNCaqSlBNPUkVwSBAEAQBAQG3no+p/TP1Cmx+9iQZXcy8jz+ts+bCAIAgCAIAgCAIAgCAIAgCAIAgCAIAgCAIAgCAIAgCA7LsttzD4JEJ5AJQ3K65FzlJaCesgA9qyrsaW29lcDdoy4dmtp8SW4OvR1P+V383KLJ71kuJ3MSyKAshAEAQGviFY2GJ8r9GxtLj7ALrqMXJpI5lJRi5P4HnjH8Ykq53zyb3bhzNaNzR7P3NzzrbrrVcdlHzd1rtm5M2dmtpp6J+aJ12E8qN3mu/sesfuNFzbTGxcTqjJnS+HLodp2X2qgrWXjOWQDlRu84dY+8OsdttyyraJVvjyN2jIhcuHPoTqhJwgCAICA289H1P6Z+oU2P3sSDK7mXkef1tnzYQBAEAQBAEAQBAEAQBAEAQBAEAQBAEAQBAEAQBAEAQBAd74OvR1P8Ald/NyxcnvWfR4ncxLIoCwEAQBAVrhIa44bUZb3s0n2CRpP7XVjF07ValXMTdMtPzicFWyfPBAZKaofG9r43OY9puHNNiO1eNJrRnsZOL1R2jg72wNYwxTW4+MXJGmdu7NbmINgRu1Ft9hk5OP2b1XI3cPK7VaS5ouaql0IAgIDbz0fU/pn6hTY/exIMruZeR5/W2fNhAEAQBAEAQBAEAQBAEAQBAEAQBAEAQBAEAQBAEAQBAEB3vg69HU/5XfzcsXJ71n0eJ3MSyKAsBAEAQGKqp2yMdG8Xa9pa4dIIsR7l6m09UeNJrRnBNrdlpaKQhwLoSeRJzEcwPQ7q9y2ab42L5nz2TjSpl8iAU5WCAsvBvKW4jBbnLmnrBY7/wexV8pa1Mt4LauR3pYx9AEAQEBt56Pqf0z9QpsfvYkGV3MvI8/rbPmwgCAtFdsHVRUvhTuLyBoeWAuzgG28ZbaX115iq0cqEp7CLksKyMNt6FXVkplowLYKsqWCQNZGw6h0pIzDpDQCe0gXVazKrg9OZbqwrbFry8zNi/B1WQMLw1krRqeKJJA6cpAJ7LryGXXJ6cjqzAtgtefkQOCYJPVvyQRl5G87g0dJcdB9TbRTWWRrWsmV6qZ2vSKLU7grrMt89MT0ZnfXJZV99r6Mt/023qiCpNkql9T4KWCOXKXf1DYEDnDgCD7QppXwUNvmiCOLY57D4MmvJbW/epvjd3FDvtfzJ/6bb1RA7QbL1NHYzR2aTYPaczSei/MeogblPXdCz3StdjWVe8iYouDasljZI11Ple0PF3uvZwBF+R0FQyzK09OJPH2fZJJpriZvJbW/epvjd3F5vtfzOv6bb1RHYHsNU1UZkiMIa17mHM4g3ba+5p01UlmTCD0epHVhWWLVaG5UcGVc1twIXnoa/X/mAH7rhZlb6nT9nWpcNCpVdM+J7mSNcx7dC1wsR2K0mpLVFOUXF6PmWWu2Aqonwsc6C8z8jbOO/KXa8nQWB6VXjlQkm1rwLcsGyLSbXE3fJbW/epvjd3FxvtfzO/6bb1Rjn4MqxjXOLqezQXGz3cwv8AcXqzK29OJ4/Z1qWuqMeHcHNXNFHKx0GWRoe273A2cLi4yL2WXXFtPXgeQwLJRUk1xNjyW1v3qb43dxc77X8zr+m29UR+C7DVNS2R0ZhAjkdE7M4jlNte1mnTUKSzJhDTXXjxIq8KdmumnB6G5PwY1zQSBC89DX6n4mgfuuFm1vqSP2dal8CpVlI+J5jlY5j272uFj/8AutWYyUlqilOEoPSS0MK6OQgO98HXo6n/ACu/m5YuT3rPo8TuYlkUBYCAIAgKPwmbVeDReDxOtPKNSN7GHQnqJ1A7TzBW8Wjbe0+SKObk9nHZjzZm2N2ipq2mbTSWMjYwx8cuuewALgT597X6R+68vqnXLaXI6xr4XQ2Hz+ZVNseDh8V5aQF8e8xb3t/L98dW/wBqs0ZalwnzKeTgOP6q+XQ56rxmHSeCLZ5xea14s1oLIusnRzvYBdvaehUM23hsL9zV9nUPXtH+x1ZZprBAEBAbeej6n9M/UKbH72JBldzLyPP62z5sICf2GwbwqsjjIuxv9ST8rbadpyt7VBkWbFbZZxKu0tSfI69Fj0U9ZUUDgCGxC/8AqJuJG9gcz/mWY6nGtWfnyNpXRnZKr5f/AE5js/swBivgkozMic5xB+01ozMv1Ou246ytCy7+ztr4mVTjLeNiXJFg4T9rJ4phTQPMYa0Oe5ujiXagA7wALHTpUGJRGUduXEsZ2TOEtiHAqlNt1Wsiki45zg8WDnavZ0lr9+o01vbmsrLxq3JPQpxzbVFx15nQaaUYZg7ZY2gyOY11zzvktqekNB9zVSa7a/R8v4NNNY+Nquf8s5xDtnXNk4zwmUm9yHG7T1ZPNHYArzx6mtNDLWZcpa7RZdhcalq8W46U6mN4AG5o0s0DmH91BkVxrp0RbxLpW5G1LoZttqvEm10op/DOK5GXi2uLf8Nl7WFvOv23XlEaXWtrTU9yZ5Ctahrp/wAJ/HnSHBHmtAExjF72BzZxxeg3Hzb9d1BXpvH9vl+alm3Xdn2vP80Nupo6mXDKdlJJxcvFwnNmLdAwXFwCuVKEbW5rhxOnGcqIqD0eiKpXYJjMUb5XVfJjaXutM69mgk2GXoCsxsx5NJR5/IqTqyoxcnLkS/BzK4YVO8E5g6V1+e+QG/vUWUv7yXkT4TfYN+ZRMM26rYnh5nfI0b2Sahw6L2uPaFcni1yWmmhnQzbYy1b1LnwrUMc1HFWMADhl15yx4uAemxIt7SquHJxm4MvZ8IzrVi/EbPC3UvjhppI3Fr2y3DhvHIcuMOKlJp9DvPk4wi1z1NHgqxyoqJ5WzTSSNEdwHG9jmAupMyuEIrZRFgXTsk9p6lb2t2lq21dTE2olEYke0NB0te1vcp6aa3CLaK2TkWxslFPgdDipJ5cIp2Ur+LmMUNnZi2wAaTqAea6ouUY3tz5as0lGcseKg9HoisVWA4zGxz3VfJY0uNpnXsBc/ZVhW47emz9CrKnKS12yV4LJnHD6h5JzGaR1+e/FsN/eo8xf3Evl/JJ7PbdUm+v8IoWH7c10Tw/j3yAb2ycoHq6R7RYq5LGra00KEMy6L111LzwmUsdTQRVrRZzQxwPPkktyT02JB9/SqmLJwsdZezYxspVi/NTki0zGCA73wdejqf8AK7+bli5Pes+jxO5iWRQFgIAgCA897bSudX1Jfe/GkdjeS3/lAW3jpKuOh85ltu6WpDRyFpDmkhwNwQbEEbiCNyla1IE2nqjq/B7t26Z7aWpsZCP6cm7NYXyu5r2Bsef2783JxlFbceRsYeY5vYnzIvHNlBU4xJFHyY7NlmI+xcaj8zt4/MTzKSu/YoTfP4EVuMrMlpcub/PmdVpadsbGxsaGsaA1oG4AaALObberNZJJaIyrw9CAICA289H1P6Z+oU2P3sSDK7mXkef1tnzYQHWODimZR0EtdMCM4zab8jbhoF+dzifbdqzMpuyxVo2cOKqpdkvj6HxFt/hjZONbRyNlJJMghiDrnecwffW5v03XrxbmtNrh5s8Wdjp6qPHyRI7WvbTVVLibdYj/AEpSNeS8HI/Tfa59zQo6dZwlV8eaJb2q5xu+HJmtt7sa6tcyqpXMc4sAIJ0eN7XNduvY210tbt6x8hVrYmcZeK7tJwZXqXgwn4qR80kUTmtu1t7jTU53bmi3OL9PNrO82OqUVqVo+zp7LcnoWfZ+WPE8M8Fc8NlYwMdzlpZbI+3ODYfuFXsTpu2/gW6nHIo2G+JUYeDCtMmV3EtZfWTNcW6Q22Y+wgK082vTXiUl7Ot10ehMbLbP+BYuIuMbIDC5zSN9jbRzfsn6i3ZFdb2lGunxJ8ejscjZ114EpjG3zqbEXU0jGeDtLAXi+YZmNdm32sC7o3BRwxVOraXMlszezu2GuBH8MFHO5kczZHOphYFg3Ncdz9N4INrncfzLvClFNxa4kftGE2lJPgWGrpqmTC6dtI4sl4uE3DsumQX1UCcFc3PlxLLjOVEVW+OiKrPs5jT2uY6cua4FrgZRYgixB06FZVuMnqkVHRltaORN8HVI44bPFpnzzM36Xyhu/wBqhypLtU/IsYcWqXHzKvhvBbVOe0TOijjvyi12Z1ugC1r+0+/crEs2CX6eZTh7Ontfqa0JPhYxuMRMoYiCWkF4G5oaLNYevcbc2UdKjw63q7GS590VFVRN3hm/y0H6v/0K5wfffkSe0u7XmQ3Ax/mZv0h/MKXO91EHsz3pFW2y/wA9VfrP+qsUd3HyKmV30vM6uynqJMIgbSuLZjFDlObLoA3Nr7LrObgr258tWa6jN48VDnoisS7PY24FrpyWkEEGUag6EblOrcZfArOjLa0ciZ4L6VzaKpiNs4nkYei4Yxu/2qLLknZF/IlwItVyi+r9EVfD+C2rc8CV0UbPtEOzG3ULWJ9pCsyzYJcCrH2dY3+prQmOFHGIoqdlBCQSMuYDXI1nmtPWSAfYOsKLErlKTsZNnWxjBVR/EctWiZAQHe+Dr0dT/ld/NyxcnvWfR4ncxLIoCwEAQBAc/wCELYV1S41NPbjbcuM6Z7aAg8zrWFjobDdz3cbJ2Fsy5GdmYbse3Dmcjmhcxxa9pa5psWkWIPQQdy0001qjGcXF6Mktk4XPraYMvm45h7GuDiexoJ7FHc0q5a9CXGTdsdOp6CpaGON0jmNAdI7O87y42A3nqA03BYrk3pr8D6NRS1a+JsLk6CAIAgIDbz0fU/pn6hTY/exIMruZeR5/W2fNhASdTtBUyQiB8zjCA0BlgBZvmjQc1h7lGqoKW0lxJpZFko7DfAjFIQknLtDUug8HdM4wgBuQgWs2xAva+lhz8yjVUFLa04kzyLHDYb4H7hO0dVTC0E72N+7o5vwuBA9y8nTCfvIV5FlfCLPrFtpqupGWad72/d0a0+1rQAe1IUwhxij2zJtsWkmR9JVvieHxvcx43OaSD7x9F3KKktGRRnKD1i9Cck26xAtymqfbqawH4g2/7qLdquhYebe1ptETRYtNFKZo5XCU3u/eTffcuve6klXGS2WuBDG6cZbSfEx4hXSTyOllcXvda7jbWwDRu6gF7GKitEcznKctqXM3vGWq4nwfj3GHLkyEAjLutqL/ANlx2MNra04ku82bOxrwM8G2NaxrWNqXhrQGtFm6ACwHm9C8ePW3q0dLLuS0Uj78d6/1qT3N7q83arwnu+XeI1qDairhaWxTvYHOLyAG6k7zqOddSorlzRxDJtitEzJU7X1r25XVUtj905f3aAV4setcVE9ll3NaORCEqYrkliu0FTUtDZ5nSNabgEDQ2tfQDmUcKoQesUTWZFli0kzFhWLzUzi6CQxucLEi2ove2oPOvZ1xnwkjmu2db1i9DXqql0j3SPJc9xLnE85O8rpJJaI5lJyerJem2vrY2NjZUPaxgDWgBugGgHm9CiePW3q0TRy7YrRMyeO9f61J7m91ebtV4TrfLvEa1DtPVwhwinewPeZHWDdXOtd2o57BdSprlzRxDJthro+fEy1G2Fc8ZXVUtj90hp97QCvFj1L/ABPZZdzWm0QZN9TqSpiu3qEAQHe+Dr0dT/ld/NyxcnvWfR4ncxLIoCwEAQBAEBWNttloaqJ7y0iZjCWvYLuNgSGkDzx1b9dFYovlXLT4FXJx4WxbfMiuDDZTwePwmZtppByWkasafoXbz0Cw6VJl37b2VyRFg43Zx25c2XxUy+EAQBAEBAbeej6n9M/UKbH72JBldzLyPP62z5sICawvZSrqIxLDCXsJIBzNG7Q6FwKhnfXB6SZPDFtnHaiuBsSbC17QSaZ+nQ5hPuDrlebzV1O9yv8ACRWHYTNPKYYoy6QXu02aRl33zEWt0KSVkYrab4EMKpzlsxXEx4jQSQSOilbkkba7bg2uARqCRuIXsZKS1RzOEoS2ZczcodnKmaF08cRdE293Zmi2UXdoTfQdS4ldCMtlviSQx7Jx2orgfGDYDUVRIgic+286Bo9riQOxezthD3meVUWWe6jcxPY2tgaXyQOyjUuaQ+3WcpJHtXEMiuT0TJLMS2C1aNbCNnKmpa58ERe1pyk5mixte3KI5iF1O6EHpJnFePZYtYoYRs5U1LC+CIyNacpIc0a2BtYkE6EJO6EHpJivHssWsURbmkEgggjQg83UpSFrTgyUrdnKmKFtRJEWxOykOzNN8wu3QG+o6lFG6EpbKfEmlj2RjttcDdi2Gr3AOFOSCAQc7Nx1H2lzvNS+JIsK5/4+h9HYLEPVj8bO8vN6q6jcr/D6EXg+B1FU4tgic8jeRYAe1xsB7FJO2EPeZFXTOx6RRv4jsXWwtL307i0aksIfb2hpJ7bLiOTXLgmSTw7oLVojcKwmapfkgjdI61zbcB0knQdqknZGC1kyKuqdj0itSWrdhq+JuZ1O4gb8ha8/C0k/soo5NUuGpNLCuitdCuFWCqEAQBAEAQBAEB3vg69HU/5XfzcsXJ71n0eJ3MSyKAsBAEBS9vqzEGviZQsktlLnuaxrgSTZreUDa1if9wVrHjU03YUsqV+qVRTa/HMahYZJXTMYLAudHHYXNh9jpVuNeNJ6L+SlO3LgtqXL9iL8fsQ9ZPwR9xSbrV0Id+v8XoPH7EPWT8EfcTdaug36/wAXoSWHY/jM7c8LpZG3tdscdrjePM6wo5VY8XpL+Sau7LmtY/wW/YStxIzPbXMlyFl2ucxrQHAjTkgbwTv+6quRGnZTrLmLK/aatReVULwQBAQG3no+p/TP1Cmx+9iQZXcy8jz+ts+bCA7HsC6QYO4w/wCL/V4vd51zl36b7b1lZGnb/q5cDcxNrdv08+J+7J1GLmoaKtgEFjmLgwEaG1shve9uq10uWPs/o5ih5O3/AHFwNagqYpMfeYi0gQlri3cXAAHXnsLD2grqSksbj1PIyi8t7PQpfCX6Sn/2f9Nit4vdL8+Jn53fy/PgXTYH0PUf/N/BU8nv1+xfxP8AzP8Ac39kI3nB2CjcxsxabF24PzHNfQ623XH3eZc3Ndu9vkSY6bx12fP+Su120eL0kcjaiLMCCGzZRyCdA7Mzk+wOG+3sU8asexrZf7FaV+VVF7a/clOBz/Kz/qn+DVFne+vIl9nd2/McDLrUcxO4Sk/LYvc7315Hvs7u35kZwmbMtc3/ANQprOY8B0mXcQRpKOo6X9/SV3i3NPs5fnyIc3HTXaw/f7khtv6Eg/LB/ALij/0P9yXJ/wDKv2J/HZKwUUBoW5peRccnzchv55tvyqGtV7b7TkWLXaq12XMqNbieOxxukkYGsaC5xtCbAbzYG6sxhjN6J+pTlZmRTbS+hPbBsccIApSxs54zV24Pzm2b/bl7LKHI07f9fL+CfE13f9HPj/sgavaHGKNj/CIs7SCBLlaQwnc7NHpp0OCmVWPY1ssgldlVJ7a1+ZL8FmtBLxTm8eXvu52vKsMhdzkbj71Fl96teRLg8aXs8/5I2XGsZo8zqiITx2PKDWkDTzrxgEAf6h7lIq8ez3XoyN25VWrmtV+dDmlRO57nPeS5ziXOJ5yTcn3rQSSWiMmTcnqzGvTwIAgCAIAgCA73wdejqf8AK7+bli5Pes+jxO5iWRQFgIAgCAjtocN8JppoNLvYQCdwdvaexwB7F3XPYmpEdtfaQcepynyW1v3qb43dxaW+1/MyP6bb1Q8ltb96m+N3cTfa/mP6bb1R1DZTCPBaSKA2Lmi7iNxc4lzrHnFzYdQCz7rNubka1FfZ1qJLqIlCAIAgIDbz0fU/pn6hTY/exIMruZeR5/W2fNhAdi2CdIMHcYdZRxuSwB5Vzl0Oh1ssrI07f9XLgbmLtbt+nnxNPBK7GzPGJY/6ZcM+djGgNvyjcWN7Xsu7I42y9HxOKp5e0tpcCTxMQQYxTPAa188b2Ptpc6ZHHrcbtvz2CjhtSokuhLPYhkRfxZXOEbZGpkq3TwxOlZIG+ba7SGhtiCeoG/Wp8bIhGGzJ6aFXMxbJWbUVrqT2HUTsPwaYT2a8skJbe9nPGVjbjefN3dJUMpK29bJYhB04zUufEqmAbPYnBTtqaVxbxnK4oEXLdMryx3JNxfrtbp0s2W0ylsz/ANlSmjIhDbg+fwL9sZX1k7JG11OGAWAJblz3uHAsJPVroNVSvjXFrs2aGPO2afarQj+DFjGsrWx/4YqnhlvugAN/ay7ym2469DjCSSmly1Zo8EH+RqP1D/02LvN7xfnxI/Z/dS8yI4L9qgy1FOQYn6Rl24F2+M35nc3WevSXLo1/uR5kOFk6Psp8vgWThSgbHhgYwWax8bWjoAuAPcq+I27tWWc1KNGi+RIY/PVsooDRNzS8gEWB5PFm+jtN+VcVqt2PtORJc7VWuz5/8KdXz45NG+J8Lix7S1wyRjQ6HW+itRWNF6plOby5RcWuZo7PbO4lFAKqlcWl/wDwwRdzeZ+V3Jdz2vrbUb13bdTKWxMipoyIw24P9i+7FYjXTCRtbAGAAZXFuUuvoQW3105xYKlfCuOjrZo407paq1aFKotmK1slRU0DuLYJpGxtDrcY1r3DQHkuAIsA7fY9GtyV1bSjZ0KEce5OU6npxenzLfsVimIySOjrIMrA24kLchvcaWvZ1xfUAblVvhSlrBl3Gsvb0sRy3biGNlfUNiADA/cNwJaC4dVn5hZaOO261qZGWoq6SiQamK4QBAEAQBAEB3vg69HU/wCV383LFye9Z9HidzEsigLAQHCsHrMRq5nRQVMxcAXWMpAsCBvv1hbE401x1kjBrnfbNxjJm9ircYomiaSaXJcC/GCQAnddpvv9i4hu9j2UiSzeqVtN/wAlrdtNJUYNLUAmOZgyuLCRZwc3UHeLgg9pVbsVC9R+Bb3h2YzmuDKdgEeK1jHPgqZi1rspvMRrYHp6CrVjorekl9ClSsm1axl9T7qsZxTDpWcfI9wOoa9we14G8A7x2WI0Xirpuj+lHsrcjHkttlm4S8bkFLSzQSSRcac3JcQbFgcAbb96gxa1tyjJa6FrNukq4yg9NSBw7CsYniZLHUSljxmbecg29l1NKePF6NfQghVlTipKXP5mXZrautp61tLVuc8OeI3NfYuaXWyuDxv3tO8ggry2iude3AU5NsLezsOurMNgICA289H1P6Z+oU2P3sSDK7mXkef1tnzYQFjwTbWqpYhDEY8gJIzNudTc63VezGhOW0y1VmWVx2Ym6/hLryLZ4h1iMf8Ae4XG51Ej9oXfIrFfXyTSGWV7nyH7ROum63RboCsxhGK0S4FSdkpy2pPiWag4SK6NoaXRyW3GRtz7wRf2nVV5YdbevItR9oWxWnMiNoNpqmsI4+S7W6hjRZoPTbnPWbqWumFfukN2RO33mZcC2vq6UZYpbs+48Zmj2X1b2ELyzHhPi0dVZVtfBPgb2KcIVbOwxl7I2kWPFtsSOjMSSOyy4hiVxep3ZnWzWnI0dn9rKijY6OEsDXOzHM2+tgOnoAXdlELHrI4pyp1LSJ+YDtXUUkbooSwNecxzNubkBu+/QAllELHrIVZU6ouMSDCmKxPYttfU1EAp5nNcwZdcvKOXcS7nUEMeEJbSLNmXZZDYkSMPCRWta1oMVmgAcjoFulcPDrb14kq9oWpacD78pld0w/B/5Xm51/Mf1G35ETgm1tVS6RS8i5ORwzN11NgfN16CFLZRCfNEVWXZXyfAkMS4RK2ZhZnZGCLExtsfiJJHZZRxxK4vXmSTz7ZLTkRWBbS1NJ/gSlrTqWHlNP8AtO72ixUtlMLPeRDVk2Ve6yZrOEmue0tDoo7/AGmMs73km3Yoo4daepPL2ha1pwRUHOJJJJJOpJ5+tWii3qfiAIAgCAIAgCA73wdejqf8rv5uWLk96z6PE7mJZFAWAgPPuzNdUw1D30kZklyuBAYX8nMLmw6w3XrW3bGEoJTeiPnaJ2QsbrWrJLarF8Tmiy1MMscIIJ/ouY2/NdxHTzXUdNdMZfper8yXItyJx0mml5FkhnpjgU7aYuOQWkDxZ2YuaSSBpY81uYW3gqu1NZCci0pVvEah8Cr7H4xXwxvbRwmRhfdxETn2NgLXG7S2is311Sf63oVMa66EdK46ryMO0NbUzTROxJk7IxpYR5CBvdkDrAndqSV7XGEYtVNNnN07JyTuTS8i0cKNRFJRUboCDESclugMsB1Wta3Uq+ImrJKXMt58oyqi48iNwXaHFWQRsgpnOia2zHCBzrjpzDQrudNDk3KXHzI68jJUEox4eTNHAqxoxITYlxzZMwdymZbO0DC8Gxa0WFrDmHNdd2R/tbNXIjqku32r9dTuSyDdCAgNvPR9T+mfqFNj97Egyu5l5Hn9bZ82EAQBAEAQBAEAQBAEAQBAEAQBAEAQBAEAQBAEAQBAEAQHedhH5IpaU6PpZXstz5XOL43ewtOnsKxsji1Pqv8A6fRYz0i4eF/T4FmVcshAeftltovAal83F8ZdrmZc2Xe4G97H7v7rauq7WGzrofO0X9jY5aalhxzhOdPBJC2mazjGlhcZM1g4WNm5Rrbdqoa8JRkpN8izZ7Qc4OKjzPnBMHlhwmulla5glazK1wsSGu863MDm09nsSyyMropfAU1ShjzlL4kfsZtv4BG+PiRJnfnvny20AtbKb7l3fjdq9ddCLGzOxjs7Op97V7aSYixkDKfLZ+azSZHONiABZotvPMlOOqW5N/we5GVK9KCj/JtbX4Y+mwuiil0eHvcR0Zruy9gOvXdc0zU7pNHeTW4Y8IvmZcC4TPB6eKDwYP4tobm421+u2Q2XlmHtycteZ7X7Q2IKOzy+f/CIxnEJ8XqmcXDYhoYA3lBouSXOfYdJ6P7yQjHHg9WRWTnlWLRHbMMZI1mWXLdpsC2+oGgJvzrJlprwNuG0l+o21ydkBt56Pqf0z9QpsfvYkGV3MvI8/rbPmwgCAIAgCAIAgCAIAgCAIAgCAIAgCAIAgCAIAgCAIAgOg7N8HYqKaOZ73NMgJt1ZiGndztse1UbcvYm4o06cFTrUn8S+49hUolbWUluPa3K+MmzZmb8pP2XD7Luw6KnXOOmxPl6GhbXJS7SHP1RmwrainmOQu4mYaOhl5Dweix872i65nTKPHmuqOoXwlw5PoyazDpCiJjW8Ah/Ci+Fv9l1tS6nOzHoj6jpImm7WRg9IaB/2Xm0woxXwMsjWuFnAEHeDqPcnFHr0Zg8Ah/Ci+Fv9l7tS6nmzHojJDAxnmtY32AD6LxtvmepJcj9mhY/z2sdbdmAP1RNrkGk+Zi8Ah/Ci+Fv9l7tS6nmzHojNExrRZoa0dAAH0Xj1Z6tFyPvMvD0ZkBA7eH/2+p/TP1Cmx+9iV8ruZeR5/W2fOBAEAQBAEAQBAEAQBAEAQBAEAQBAEAQBAEAQBAEAQFu2J2Jkq3tkla5lMDcuOhf/AKW9R+9u6NVVvyVWtFzLuLhyse1Ll6nb44w0BrQAALADcANAFka6m8lofSA08RwmCcWmhjkA3Z2g29h3jsXUZyj7r0OJVxn7y1Ic7B0Hq/ukkH7B6l3q3qQbnT0+r+5+eIdB+B8yTvr3erevoNzp6fV/ceIdB+B8yTvpvVvX0G509Pq/uPEOg/A+ZJ303q3r6Dc6en1f3HiHQfgfMk76b1b19BudPT6v7jxDoPwPmSd9N6t6+g3Onp9X9x4h0H4HzJO+m9W9fQbnT0+r+48Q6D8D5knfTerevoNzp6fV/ceIdB+B8yTvpvVvX0G509Pq/uPEOg/A+ZJ303q3r6Dc6en1f3HiHQfgfMk76b1b19BudPT6v7g7BUHq/wAyTvpvVvX0G5U9Pq/ufHk9w71b5knfTerevoe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blDsfRQkFlNFcbi4F5HsLybLmV9kubJIY1UOUScUJOEAQBAEAQBAEBX9tNojQwNlEYkzPDLF2XeHG97Ho/dTUVdrLTXQr5N/Yx2tNSo+VCfLm8AOW182d1rdN+LsrW5R102ip/UJ6a7H5/otex+10de12VpjkZbMwm+h3EO5x2BVr6HU/kWsfJjcuHBor+McI0kNTLTspOMMbi24ebm3PlDCpoYilBSctCCzOcbHBR10MMHCmWvAqKR8bTzhxJHXlc0X966eFqv0y1OV7Q0ek46Ft2l2gFNSGqY0St5BaL2BDyADex5jdVqqtuew+BbuuUK+0XEpsfChO4Zm0BLekPcR7+LVp4UV/kU17Qm1qofn+ix7G7bx1xdHkMUrRmyk5gRcAkOsNxI0I5+fW0F+M6uOuqLGNlxu4aaMtarFso+123jqOp4htOJOS1wOcg8q+lg09Ct04yshtN6FHIzHVPYUdSK8qj2kcZROa0/wCsg9l2AFS7knykRP2hJe9DQv8AgmLR1ULZoiSx3ToQRoWkcxBVKyDhLZZfqsjZFSiby4JD5kdYE9AugZXdj9rmV/GZI3s4vLfMQb5s3R+VT3UOrTV8ytj5MbtdFyNfaHFq+Orjjp6cSQODM78jja7iHcoOAFm2O5dVwqcG5PieW2XRsSitUWxVi0EAQBAEAQBAamLV7aeGSZ/mxtLj123DtNh2rqEXKSijic1CLk/gVXYnbvw2Z0L4mxuDczbOvmseUNQNdQferN+N2cdU9SrjZnbScWtC6qoXTQxTGYKfLx8rI818uY2va1/dce9dwrlP3VqcTthD3nob4XB2EAQBAEAQBAEAQBAEAQBAEBQ+GP8AyUf6zf4PVzB7x+Rn+0e6XmQmEbcVUVNFEyge8Mja1r7PINhYOsGajtU08aEptuRFXl2RgkofAzcDzYuMncZBx7h/hWtZoNy7oPKIFhut1rnN10S04Hvs7Z1k9ePQh6jFH02MVEscJmcHvGQXubjfoCdPYpVBToSb0IZWOvKk0tT42z2jmrBEyenNLGH3zua4nUWO9ovYXOUb7L2imNeri9WeZN8rdFKOyi4bbiMYKBC7PE1sLWO6Q1zAD+yq4+vb8efEuZWm7fp5cCubK7ZVNPSxwx0T5WtzWkGexu9zuZhGhJG/mU92PCc23LQrY+VOFaioamXgwkY+vmlleGVD8+WHKR5zs77E7rbsu+1zzLzLTVaS5dT3BadspSejfwOtLNNc5Ft7VtixiGV98sfFPNtTYOJNgtPGi5UNL5mPlyUcmMn8NDe2v4QKWelkhjZI9zxYZ2gBuoOa973G8WG9cU4s4zUmSZGbVOtxS11Jjg7wt8WGvErnRcaXvBJyljSwNDr/AGd2btCiyZqVq046E2HU40NS4a/Qo9ZhEIa54xdsk7QXAWdZxAvYSl51PMVbjZLl2fD8+BSlVHi+14/nxLNsrPNiOFzwSTOD2ODRKbudlGV4B1BJ0IvfcRvUFyjTcpJFmhzvx3Fvj1Krwe7OOrHyFs5h4oxuIDSc1y420cLeb171ZybVWlw11KeHQ7G9HpoT/CFM4YtSgOcARDcAkD/GfzKDGS7GX7+hZy5NZEV5ep88LM0jaynEbnAlgsAbC/GG1+1MNJwlqM9yVkdkjNstnqmh4uqdVukke+xeLtc11i4WOY3Gh6N25SUWwt1hs6EOTTZTpZtassu221MzMOpnscWSVLGlzm6EDIHOynmJJGvMLqCimLtknyRaysiUaYtc5GlhuwNSyEVMdW9tSW58ovY3F8jnX5V+ckW6jvXUsqDlsuPA4hh2KO2p/qP3galc/wAKBc46R2uSbX4zpTOSWyeezpN7Wvy/knNgdlqmjfK6eVjw9rQ3K5zrWJJ85osoci6FiWyixi49lTe29S6KqXTm/C/ixyxUbDypCHv1toDZgJ6C65/2BX8KHFzfwM32hZwVa+JXcdgiw+ppJ6aSOQNa0PyOBu5os8mx0ztJ/dTVt3QlGS/P+Fe6MaJwnB/n/TrdZiNqZ1REOMAiMrAPtcnM0adOnvWbGH69l8DWlPSDnHjw1OMbc7SS1gi42nMGTPa+blZst94G6w961cemNeuj1MXLvlZprHTQ6HshtfPVT8VJSmFoYXZjm3gtFtWgc/7KjdRGEdVLU0sfJnZLZcdC5qqXAgCAIAgCAIAgCAIAgCAICj8LkDn0bAxrnHjmmzQSfMfrYK3hNKb16FH2hFyrSS+JAYRtzVQQRwige7i2BgJzi9ha9simnjQlJy2+ZBXl2Qio7D4GfYPCKqWvfXzxGFpzusQW5i8WsGnWwBvc9A3rzIshGtVxep7i1WSudsloRVZVz0uLT1DKeSUZ3gDK6xzC18waVJGMZ0qLehFKU68iU1Fsz7QbSVtfF4M2he0OcCSGvcdDcaloDdecryqmuqW05HV19t0dhQJjGsElgwIU5BdKC0lrRmsXS5yBbfa/7FRQsjLI2vh/wmsplDF2Pj/0h9nNsKqkp2U4oZHhmblEPF8zi7dk61LbRCyTltENGTZVBQ2GZ9msOq6zExXSwmFgOYktLb2Zka0B2rr6XO7f1BeWzrrp7NPU9ohbZf2slojq6zTWOV7ZYe6TGYLxOfETCHcgltsxuCbWtbetGiaVD48eJlZNblkx4argbHCJshxYZV0UeR0ZGZkTeg3bIGgbwd/YeYrnGv11hN8zrMxtNLK1y6ElilVNiGEvyRvbPyRJGWlpJa4F2UHeCNR7t64go1XLV8CWcp3Y70XEqmC1sYpHUwwt0tUGvu90YPSQ8ucMzco5urQi6sTi9va29EVK5JV7HZ6y8ixcEdI9tPUNex7C5+mZpH2LX1UGZJOaaLOBFqtprTiVjYqvqcPnkhNJI98pYwghwy5SRmFmnMOUT2b1YvjC2KltcirjSspm47PMmeECkkdi1K5sb3NAhu4NJAtM8m5AsNFFjSSpkm+voTZUJPIi0unqfvCfSyPrqUtY9wDW3LWkgf1DvIGiYskq5av80Pc2MnbBpfmpK8L9O99LEGMc88cDZoJ+w/WwUeE0pvXoSe0IuVaSXxPnFNmvC8KpG5hHLFFGW59BcsDSw9F9O0BIXdndJ80z2yjtaIrk1oRMMOMNgMErmQwMYQ6ZxYS1gGti1xJ5Og0v1jepW8dy2lxfQgSylDYlwXX5H1wLNIFU62n9Mdozm37hM7/FD2an+p+X8k/sHtJVVT5RUwtjDWtLbMc25JN/OJvzKDIqhBLZepZxbrLG9taFxc6wudwVUuHIsOwJ+K19RLUCaKHe3TKbXyxtGZpHmgk9ftWnK1UVpR0bMeNDybZSnql+aEri/BbA2GR0Mk7pWtLmtcWkEjW1gwHXdv51HDNk5JSS0JbPZ0FFuLepKcFddI6lMErJGuhNm52kXa65G8a2OYdQso8uKU9pfEmwZSdezJcjPt/sk+vEOSRjOLz3zAm+bJbd+X91zj3qrXVczrKxndpo9NC2tCrFs/UAQBAEAQBAEAQBAEAQBAEAQBAEAQBAEAQBAEAQBAEAQBAEAQBAEBDbXYSyppnxvc9rfO5BAvl1ANwbi/0ClpscJ6ohvrVkHFnEIYi+cUzpJTFmsBm3dh0/ZazaUdtLiYaTlPs23od02dwSKkhEUINvOJJuXE85Pu9yyLbJWS1kbtNUao7MSUUZKEAQBAEAQBAEAQBAEAQBA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data:image/jpeg;base64,/9j/4AAQSkZJRgABAQAAAQABAAD/2wCEAAkGBxQTEhUTExMSFRQWGB0XGRgXGR8cHhshHBoaGBsZIBgdHSkgGSYlGxwXITEhJyorLy4uGB8zODMsNygtLisBCgoKDg0OGxAQGywkICQ0NzIyNDI3Nyw3Lyw0LDQsLDQvLDQyLCwsLCwsLCwsLCwsLCwsLCwsLCwsLCwsLCwsLP/AABEIAJwBQwMBEQACEQEDEQH/xAAcAAEAAgMBAQEAAAAAAAAAAAAABQYDBAcIAgH/xABIEAABAwIDAggLBwIEBQUAAAABAAIDBBEFEiEGMQcTIkFRYYHSFBYXMjVUcZGSo7FCUlNyc6GyI9EzNGKCQ6KzweEVJYPC8P/EABoBAQADAQEBAAAAAAAAAAAAAAADBAUCAQb/xAA0EQACAgEBBQUHAwUBAQAAAAAAAQIDBBESFCExURMzUnGxBTJBYaHR8CKBwRUjQpHhNPH/2gAMAwEAAhEDEQA/AOtbQY4KcNa1hlnlOWKJu9x5yT9lo3lx3KWuvb48kubIrbVDhzb5Ij49nZ5+VW1Mhv8A8GBxjjb1Ejlye0ldu2MeEF+74kaplLjZL9lwR9+IlB6uD1lzyffmXm829RulPhP3xEoPVm/E/vJvNvU93SnwjxEoPVm/E/vJvNvUbpT4R4iUHqzfif3k3m3qN0p8I8RKD1ZvxP7ybzb1G6U+EeIlB6s34n95N5t6jdKfCPESg9Wb8T+8m829RulPhHiJQerN+J/eTebeo3SnwjxEoPVm/E/vJvNvUbpT4R4iUHqzfif3k3m3qN0p8I8RKD1ZvxP7ybzb1G6U+Eh9r9kKKKjnkjga17WXacztDcdLlLTfZKxJshyMaqNcmonG1qmEEAQBAEAQBAEAQBAEAQBAEAQBAEAQBAEAQBAEAQG1RYlNCbxSyRn/AEuI/YGxXMoRlzR3C2cPdeh0rYjhFMj2wVhbd2jJQLXPMHjcL/eFh1c6z78TRbUP9Gri5209mz/Z0tUDTKvsnHx8s9c/Uve6GH/TFG4t06Mzg4nsVi57MVWvN+bK1C2pSsfkvJFoVcshAEAQBAVbb/agUUFmEcfJcRjo6XkdXN0m3WrGPT2kuPJFXLyOxhw5smNnakSUsL2vMl423cTck2AN+u979aisWk2tNCaqSlBNPUkVwSBAEAQBAQG3no+p/TP1Cmx+9iQZXcy8jz+ts+bCAIAgCAIAgCAIAgCAIAgCAIAgCAIAgCAIAgCAIAgCA7LsttzD4JEJ5AJQ3K65FzlJaCesgA9qyrsaW29lcDdoy4dmtp8SW4OvR1P+V383KLJ71kuJ3MSyKAshAEAQGviFY2GJ8r9GxtLj7ALrqMXJpI5lJRi5P4HnjH8Ykq53zyb3bhzNaNzR7P3NzzrbrrVcdlHzd1rtm5M2dmtpp6J+aJ12E8qN3mu/sesfuNFzbTGxcTqjJnS+HLodp2X2qgrWXjOWQDlRu84dY+8OsdttyyraJVvjyN2jIhcuHPoTqhJwgCAICA289H1P6Z+oU2P3sSDK7mXkef1tnzYQBAEAQBAEAQBAEAQBAEAQBAEAQBAEAQBAEAQBAEAQBAd74OvR1P8Ald/NyxcnvWfR4ncxLIoCwEAQBAVrhIa44bUZb3s0n2CRpP7XVjF07ValXMTdMtPzicFWyfPBAZKaofG9r43OY9puHNNiO1eNJrRnsZOL1R2jg72wNYwxTW4+MXJGmdu7NbmINgRu1Ft9hk5OP2b1XI3cPK7VaS5ouaql0IAgIDbz0fU/pn6hTY/exIMruZeR5/W2fNhAEAQBAEAQBAEAQBAEAQBAEAQBAEAQBAEAQBAEAQBAEB3vg69HU/5XfzcsXJ71n0eJ3MSyKAsBAEAQGKqp2yMdG8Xa9pa4dIIsR7l6m09UeNJrRnBNrdlpaKQhwLoSeRJzEcwPQ7q9y2ab42L5nz2TjSpl8iAU5WCAsvBvKW4jBbnLmnrBY7/wexV8pa1Mt4LauR3pYx9AEAQEBt56Pqf0z9QpsfvYkGV3MvI8/rbPmwgCAtFdsHVRUvhTuLyBoeWAuzgG28ZbaX115iq0cqEp7CLksKyMNt6FXVkplowLYKsqWCQNZGw6h0pIzDpDQCe0gXVazKrg9OZbqwrbFry8zNi/B1WQMLw1krRqeKJJA6cpAJ7LryGXXJ6cjqzAtgtefkQOCYJPVvyQRl5G87g0dJcdB9TbRTWWRrWsmV6qZ2vSKLU7grrMt89MT0ZnfXJZV99r6Mt/023qiCpNkql9T4KWCOXKXf1DYEDnDgCD7QppXwUNvmiCOLY57D4MmvJbW/epvjd3FDvtfzJ/6bb1RA7QbL1NHYzR2aTYPaczSei/MeogblPXdCz3StdjWVe8iYouDasljZI11Ple0PF3uvZwBF+R0FQyzK09OJPH2fZJJpriZvJbW/epvjd3F5vtfzOv6bb1RHYHsNU1UZkiMIa17mHM4g3ba+5p01UlmTCD0epHVhWWLVaG5UcGVc1twIXnoa/X/mAH7rhZlb6nT9nWpcNCpVdM+J7mSNcx7dC1wsR2K0mpLVFOUXF6PmWWu2Aqonwsc6C8z8jbOO/KXa8nQWB6VXjlQkm1rwLcsGyLSbXE3fJbW/epvjd3FxvtfzO/6bb1Rjn4MqxjXOLqezQXGz3cwv8AcXqzK29OJ4/Z1qWuqMeHcHNXNFHKx0GWRoe273A2cLi4yL2WXXFtPXgeQwLJRUk1xNjyW1v3qb43dxc77X8zr+m29UR+C7DVNS2R0ZhAjkdE7M4jlNte1mnTUKSzJhDTXXjxIq8KdmumnB6G5PwY1zQSBC89DX6n4mgfuuFm1vqSP2dal8CpVlI+J5jlY5j272uFj/8AutWYyUlqilOEoPSS0MK6OQgO98HXo6n/ACu/m5YuT3rPo8TuYlkUBYCAIAgKPwmbVeDReDxOtPKNSN7GHQnqJ1A7TzBW8Wjbe0+SKObk9nHZjzZm2N2ipq2mbTSWMjYwx8cuuewALgT597X6R+68vqnXLaXI6xr4XQ2Hz+ZVNseDh8V5aQF8e8xb3t/L98dW/wBqs0ZalwnzKeTgOP6q+XQ56rxmHSeCLZ5xea14s1oLIusnRzvYBdvaehUM23hsL9zV9nUPXtH+x1ZZprBAEBAbeej6n9M/UKbH72JBldzLyPP62z5sICf2GwbwqsjjIuxv9ST8rbadpyt7VBkWbFbZZxKu0tSfI69Fj0U9ZUUDgCGxC/8AqJuJG9gcz/mWY6nGtWfnyNpXRnZKr5f/AE5js/swBivgkozMic5xB+01ozMv1Ou246ytCy7+ztr4mVTjLeNiXJFg4T9rJ4phTQPMYa0Oe5ujiXagA7wALHTpUGJRGUduXEsZ2TOEtiHAqlNt1Wsiki45zg8WDnavZ0lr9+o01vbmsrLxq3JPQpxzbVFx15nQaaUYZg7ZY2gyOY11zzvktqekNB9zVSa7a/R8v4NNNY+Nquf8s5xDtnXNk4zwmUm9yHG7T1ZPNHYArzx6mtNDLWZcpa7RZdhcalq8W46U6mN4AG5o0s0DmH91BkVxrp0RbxLpW5G1LoZttqvEm10op/DOK5GXi2uLf8Nl7WFvOv23XlEaXWtrTU9yZ5Ctahrp/wAJ/HnSHBHmtAExjF72BzZxxeg3Hzb9d1BXpvH9vl+alm3Xdn2vP80Nupo6mXDKdlJJxcvFwnNmLdAwXFwCuVKEbW5rhxOnGcqIqD0eiKpXYJjMUb5XVfJjaXutM69mgk2GXoCsxsx5NJR5/IqTqyoxcnLkS/BzK4YVO8E5g6V1+e+QG/vUWUv7yXkT4TfYN+ZRMM26rYnh5nfI0b2Sahw6L2uPaFcni1yWmmhnQzbYy1b1LnwrUMc1HFWMADhl15yx4uAemxIt7SquHJxm4MvZ8IzrVi/EbPC3UvjhppI3Fr2y3DhvHIcuMOKlJp9DvPk4wi1z1NHgqxyoqJ5WzTSSNEdwHG9jmAupMyuEIrZRFgXTsk9p6lb2t2lq21dTE2olEYke0NB0te1vcp6aa3CLaK2TkWxslFPgdDipJ5cIp2Ur+LmMUNnZi2wAaTqAea6ouUY3tz5as0lGcseKg9HoisVWA4zGxz3VfJY0uNpnXsBc/ZVhW47emz9CrKnKS12yV4LJnHD6h5JzGaR1+e/FsN/eo8xf3Evl/JJ7PbdUm+v8IoWH7c10Tw/j3yAb2ycoHq6R7RYq5LGra00KEMy6L111LzwmUsdTQRVrRZzQxwPPkktyT02JB9/SqmLJwsdZezYxspVi/NTki0zGCA73wdejqf8AK7+bli5Pes+jxO5iWRQFgIAgCA897bSudX1Jfe/GkdjeS3/lAW3jpKuOh85ltu6WpDRyFpDmkhwNwQbEEbiCNyla1IE2nqjq/B7t26Z7aWpsZCP6cm7NYXyu5r2Bsef2783JxlFbceRsYeY5vYnzIvHNlBU4xJFHyY7NlmI+xcaj8zt4/MTzKSu/YoTfP4EVuMrMlpcub/PmdVpadsbGxsaGsaA1oG4AaALObberNZJJaIyrw9CAICA289H1P6Z+oU2P3sSDK7mXkef1tnzYQHWODimZR0EtdMCM4zab8jbhoF+dzifbdqzMpuyxVo2cOKqpdkvj6HxFt/hjZONbRyNlJJMghiDrnecwffW5v03XrxbmtNrh5s8Wdjp6qPHyRI7WvbTVVLibdYj/AEpSNeS8HI/Tfa59zQo6dZwlV8eaJb2q5xu+HJmtt7sa6tcyqpXMc4sAIJ0eN7XNduvY210tbt6x8hVrYmcZeK7tJwZXqXgwn4qR80kUTmtu1t7jTU53bmi3OL9PNrO82OqUVqVo+zp7LcnoWfZ+WPE8M8Fc8NlYwMdzlpZbI+3ODYfuFXsTpu2/gW6nHIo2G+JUYeDCtMmV3EtZfWTNcW6Q22Y+wgK082vTXiUl7Ot10ehMbLbP+BYuIuMbIDC5zSN9jbRzfsn6i3ZFdb2lGunxJ8ejscjZ114EpjG3zqbEXU0jGeDtLAXi+YZmNdm32sC7o3BRwxVOraXMlszezu2GuBH8MFHO5kczZHOphYFg3Ncdz9N4INrncfzLvClFNxa4kftGE2lJPgWGrpqmTC6dtI4sl4uE3DsumQX1UCcFc3PlxLLjOVEVW+OiKrPs5jT2uY6cua4FrgZRYgixB06FZVuMnqkVHRltaORN8HVI44bPFpnzzM36Xyhu/wBqhypLtU/IsYcWqXHzKvhvBbVOe0TOijjvyi12Z1ugC1r+0+/crEs2CX6eZTh7Ontfqa0JPhYxuMRMoYiCWkF4G5oaLNYevcbc2UdKjw63q7GS590VFVRN3hm/y0H6v/0K5wfffkSe0u7XmQ3Ax/mZv0h/MKXO91EHsz3pFW2y/wA9VfrP+qsUd3HyKmV30vM6uynqJMIgbSuLZjFDlObLoA3Nr7LrObgr258tWa6jN48VDnoisS7PY24FrpyWkEEGUag6EblOrcZfArOjLa0ciZ4L6VzaKpiNs4nkYei4Yxu/2qLLknZF/IlwItVyi+r9EVfD+C2rc8CV0UbPtEOzG3ULWJ9pCsyzYJcCrH2dY3+prQmOFHGIoqdlBCQSMuYDXI1nmtPWSAfYOsKLErlKTsZNnWxjBVR/EctWiZAQHe+Dr0dT/ld/NyxcnvWfR4ncxLIoCwEAQBAc/wCELYV1S41NPbjbcuM6Z7aAg8zrWFjobDdz3cbJ2Fsy5GdmYbse3Dmcjmhcxxa9pa5psWkWIPQQdy0001qjGcXF6Mktk4XPraYMvm45h7GuDiexoJ7FHc0q5a9CXGTdsdOp6CpaGON0jmNAdI7O87y42A3nqA03BYrk3pr8D6NRS1a+JsLk6CAIAgIDbz0fU/pn6hTY/exIMruZeR5/W2fNhASdTtBUyQiB8zjCA0BlgBZvmjQc1h7lGqoKW0lxJpZFko7DfAjFIQknLtDUug8HdM4wgBuQgWs2xAva+lhz8yjVUFLa04kzyLHDYb4H7hO0dVTC0E72N+7o5vwuBA9y8nTCfvIV5FlfCLPrFtpqupGWad72/d0a0+1rQAe1IUwhxij2zJtsWkmR9JVvieHxvcx43OaSD7x9F3KKktGRRnKD1i9Cck26xAtymqfbqawH4g2/7qLdquhYebe1ptETRYtNFKZo5XCU3u/eTffcuve6klXGS2WuBDG6cZbSfEx4hXSTyOllcXvda7jbWwDRu6gF7GKitEcznKctqXM3vGWq4nwfj3GHLkyEAjLutqL/ANlx2MNra04ku82bOxrwM8G2NaxrWNqXhrQGtFm6ACwHm9C8ePW3q0dLLuS0Uj78d6/1qT3N7q83arwnu+XeI1qDairhaWxTvYHOLyAG6k7zqOddSorlzRxDJtitEzJU7X1r25XVUtj905f3aAV4setcVE9ll3NaORCEqYrkliu0FTUtDZ5nSNabgEDQ2tfQDmUcKoQesUTWZFli0kzFhWLzUzi6CQxucLEi2ove2oPOvZ1xnwkjmu2db1i9DXqql0j3SPJc9xLnE85O8rpJJaI5lJyerJem2vrY2NjZUPaxgDWgBugGgHm9CiePW3q0TRy7YrRMyeO9f61J7m91ebtV4TrfLvEa1DtPVwhwinewPeZHWDdXOtd2o57BdSprlzRxDJthro+fEy1G2Fc8ZXVUtj90hp97QCvFj1L/ABPZZdzWm0QZN9TqSpiu3qEAQHe+Dr0dT/ld/NyxcnvWfR4ncxLIoCwEAQBAEBWNttloaqJ7y0iZjCWvYLuNgSGkDzx1b9dFYovlXLT4FXJx4WxbfMiuDDZTwePwmZtppByWkasafoXbz0Cw6VJl37b2VyRFg43Zx25c2XxUy+EAQBAEBAbeej6n9M/UKbH72JBldzLyPP62z5sICawvZSrqIxLDCXsJIBzNG7Q6FwKhnfXB6SZPDFtnHaiuBsSbC17QSaZ+nQ5hPuDrlebzV1O9yv8ACRWHYTNPKYYoy6QXu02aRl33zEWt0KSVkYrab4EMKpzlsxXEx4jQSQSOilbkkba7bg2uARqCRuIXsZKS1RzOEoS2ZczcodnKmaF08cRdE293Zmi2UXdoTfQdS4ldCMtlviSQx7Jx2orgfGDYDUVRIgic+286Bo9riQOxezthD3meVUWWe6jcxPY2tgaXyQOyjUuaQ+3WcpJHtXEMiuT0TJLMS2C1aNbCNnKmpa58ERe1pyk5mixte3KI5iF1O6EHpJnFePZYtYoYRs5U1LC+CIyNacpIc0a2BtYkE6EJO6EHpJivHssWsURbmkEgggjQg83UpSFrTgyUrdnKmKFtRJEWxOykOzNN8wu3QG+o6lFG6EpbKfEmlj2RjttcDdi2Gr3AOFOSCAQc7Nx1H2lzvNS+JIsK5/4+h9HYLEPVj8bO8vN6q6jcr/D6EXg+B1FU4tgic8jeRYAe1xsB7FJO2EPeZFXTOx6RRv4jsXWwtL307i0aksIfb2hpJ7bLiOTXLgmSTw7oLVojcKwmapfkgjdI61zbcB0knQdqknZGC1kyKuqdj0itSWrdhq+JuZ1O4gb8ha8/C0k/soo5NUuGpNLCuitdCuFWCqEAQBAEAQBAEB3vg69HU/5XfzcsXJ71n0eJ3MSyKAsBAEBS9vqzEGviZQsktlLnuaxrgSTZreUDa1if9wVrHjU03YUsqV+qVRTa/HMahYZJXTMYLAudHHYXNh9jpVuNeNJ6L+SlO3LgtqXL9iL8fsQ9ZPwR9xSbrV0Id+v8XoPH7EPWT8EfcTdaug36/wAXoSWHY/jM7c8LpZG3tdscdrjePM6wo5VY8XpL+Sau7LmtY/wW/YStxIzPbXMlyFl2ucxrQHAjTkgbwTv+6quRGnZTrLmLK/aatReVULwQBAQG3no+p/TP1Cmx+9iQZXcy8jz+ts+bCA7HsC6QYO4w/wCL/V4vd51zl36b7b1lZGnb/q5cDcxNrdv08+J+7J1GLmoaKtgEFjmLgwEaG1shve9uq10uWPs/o5ih5O3/AHFwNagqYpMfeYi0gQlri3cXAAHXnsLD2grqSksbj1PIyi8t7PQpfCX6Sn/2f9Nit4vdL8+Jn53fy/PgXTYH0PUf/N/BU8nv1+xfxP8AzP8Ac39kI3nB2CjcxsxabF24PzHNfQ623XH3eZc3Ndu9vkSY6bx12fP+Su120eL0kcjaiLMCCGzZRyCdA7Mzk+wOG+3sU8asexrZf7FaV+VVF7a/clOBz/Kz/qn+DVFne+vIl9nd2/McDLrUcxO4Sk/LYvc7315Hvs7u35kZwmbMtc3/ANQprOY8B0mXcQRpKOo6X9/SV3i3NPs5fnyIc3HTXaw/f7khtv6Eg/LB/ALij/0P9yXJ/wDKv2J/HZKwUUBoW5peRccnzchv55tvyqGtV7b7TkWLXaq12XMqNbieOxxukkYGsaC5xtCbAbzYG6sxhjN6J+pTlZmRTbS+hPbBsccIApSxs54zV24Pzm2b/bl7LKHI07f9fL+CfE13f9HPj/sgavaHGKNj/CIs7SCBLlaQwnc7NHpp0OCmVWPY1ssgldlVJ7a1+ZL8FmtBLxTm8eXvu52vKsMhdzkbj71Fl96teRLg8aXs8/5I2XGsZo8zqiITx2PKDWkDTzrxgEAf6h7lIq8ez3XoyN25VWrmtV+dDmlRO57nPeS5ziXOJ5yTcn3rQSSWiMmTcnqzGvTwIAgCAIAgCA73wdejqf8AK7+bli5Pes+jxO5iWRQFgIAgCAjtocN8JppoNLvYQCdwdvaexwB7F3XPYmpEdtfaQcepynyW1v3qb43dxaW+1/MyP6bb1Q8ltb96m+N3cTfa/mP6bb1R1DZTCPBaSKA2Lmi7iNxc4lzrHnFzYdQCz7rNubka1FfZ1qJLqIlCAIAgIDbz0fU/pn6hTY/exIMruZeR5/W2fNhAdi2CdIMHcYdZRxuSwB5Vzl0Oh1ssrI07f9XLgbmLtbt+nnxNPBK7GzPGJY/6ZcM+djGgNvyjcWN7Xsu7I42y9HxOKp5e0tpcCTxMQQYxTPAa188b2Ptpc6ZHHrcbtvz2CjhtSokuhLPYhkRfxZXOEbZGpkq3TwxOlZIG+ba7SGhtiCeoG/Wp8bIhGGzJ6aFXMxbJWbUVrqT2HUTsPwaYT2a8skJbe9nPGVjbjefN3dJUMpK29bJYhB04zUufEqmAbPYnBTtqaVxbxnK4oEXLdMryx3JNxfrtbp0s2W0ylsz/ANlSmjIhDbg+fwL9sZX1k7JG11OGAWAJblz3uHAsJPVroNVSvjXFrs2aGPO2afarQj+DFjGsrWx/4YqnhlvugAN/ay7ym2469DjCSSmly1Zo8EH+RqP1D/02LvN7xfnxI/Z/dS8yI4L9qgy1FOQYn6Rl24F2+M35nc3WevSXLo1/uR5kOFk6Psp8vgWThSgbHhgYwWax8bWjoAuAPcq+I27tWWc1KNGi+RIY/PVsooDRNzS8gEWB5PFm+jtN+VcVqt2PtORJc7VWuz5/8KdXz45NG+J8Lix7S1wyRjQ6HW+itRWNF6plOby5RcWuZo7PbO4lFAKqlcWl/wDwwRdzeZ+V3Jdz2vrbUb13bdTKWxMipoyIw24P9i+7FYjXTCRtbAGAAZXFuUuvoQW3105xYKlfCuOjrZo407paq1aFKotmK1slRU0DuLYJpGxtDrcY1r3DQHkuAIsA7fY9GtyV1bSjZ0KEce5OU6npxenzLfsVimIySOjrIMrA24kLchvcaWvZ1xfUAblVvhSlrBl3Gsvb0sRy3biGNlfUNiADA/cNwJaC4dVn5hZaOO261qZGWoq6SiQamK4QBAEAQBAEB3vg69HU/wCV383LFye9Z9HidzEsigLAQHCsHrMRq5nRQVMxcAXWMpAsCBvv1hbE401x1kjBrnfbNxjJm9ircYomiaSaXJcC/GCQAnddpvv9i4hu9j2UiSzeqVtN/wAlrdtNJUYNLUAmOZgyuLCRZwc3UHeLgg9pVbsVC9R+Bb3h2YzmuDKdgEeK1jHPgqZi1rspvMRrYHp6CrVjorekl9ClSsm1axl9T7qsZxTDpWcfI9wOoa9we14G8A7x2WI0Xirpuj+lHsrcjHkttlm4S8bkFLSzQSSRcac3JcQbFgcAbb96gxa1tyjJa6FrNukq4yg9NSBw7CsYniZLHUSljxmbecg29l1NKePF6NfQghVlTipKXP5mXZrautp61tLVuc8OeI3NfYuaXWyuDxv3tO8ggry2iude3AU5NsLezsOurMNgICA289H1P6Z+oU2P3sSDK7mXkef1tnzYQFjwTbWqpYhDEY8gJIzNudTc63VezGhOW0y1VmWVx2Ym6/hLryLZ4h1iMf8Ae4XG51Ej9oXfIrFfXyTSGWV7nyH7ROum63RboCsxhGK0S4FSdkpy2pPiWag4SK6NoaXRyW3GRtz7wRf2nVV5YdbevItR9oWxWnMiNoNpqmsI4+S7W6hjRZoPTbnPWbqWumFfukN2RO33mZcC2vq6UZYpbs+48Zmj2X1b2ELyzHhPi0dVZVtfBPgb2KcIVbOwxl7I2kWPFtsSOjMSSOyy4hiVxep3ZnWzWnI0dn9rKijY6OEsDXOzHM2+tgOnoAXdlELHrI4pyp1LSJ+YDtXUUkbooSwNecxzNubkBu+/QAllELHrIVZU6ouMSDCmKxPYttfU1EAp5nNcwZdcvKOXcS7nUEMeEJbSLNmXZZDYkSMPCRWta1oMVmgAcjoFulcPDrb14kq9oWpacD78pld0w/B/5Xm51/Mf1G35ETgm1tVS6RS8i5ORwzN11NgfN16CFLZRCfNEVWXZXyfAkMS4RK2ZhZnZGCLExtsfiJJHZZRxxK4vXmSTz7ZLTkRWBbS1NJ/gSlrTqWHlNP8AtO72ixUtlMLPeRDVk2Ve6yZrOEmue0tDoo7/AGmMs73km3Yoo4daepPL2ha1pwRUHOJJJJJOpJ5+tWii3qfiAIAgCAIAgCA73wdejqf8rv5uWLk96z6PE7mJZFAWAgPPuzNdUw1D30kZklyuBAYX8nMLmw6w3XrW3bGEoJTeiPnaJ2QsbrWrJLarF8Tmiy1MMscIIJ/ouY2/NdxHTzXUdNdMZfper8yXItyJx0mml5FkhnpjgU7aYuOQWkDxZ2YuaSSBpY81uYW3gqu1NZCci0pVvEah8Cr7H4xXwxvbRwmRhfdxETn2NgLXG7S2is311Sf63oVMa66EdK46ryMO0NbUzTROxJk7IxpYR5CBvdkDrAndqSV7XGEYtVNNnN07JyTuTS8i0cKNRFJRUboCDESclugMsB1Wta3Uq+ImrJKXMt58oyqi48iNwXaHFWQRsgpnOia2zHCBzrjpzDQrudNDk3KXHzI68jJUEox4eTNHAqxoxITYlxzZMwdymZbO0DC8Gxa0WFrDmHNdd2R/tbNXIjqku32r9dTuSyDdCAgNvPR9T+mfqFNj97Egyu5l5Hn9bZ82EAQBAEAQBAEAQBAEAQBAEAQBAEAQBAEAQBAEAQBAEAQHedhH5IpaU6PpZXstz5XOL43ewtOnsKxsji1Pqv8A6fRYz0i4eF/T4FmVcshAeftltovAal83F8ZdrmZc2Xe4G97H7v7rauq7WGzrofO0X9jY5aalhxzhOdPBJC2mazjGlhcZM1g4WNm5Rrbdqoa8JRkpN8izZ7Qc4OKjzPnBMHlhwmulla5glazK1wsSGu863MDm09nsSyyMropfAU1ShjzlL4kfsZtv4BG+PiRJnfnvny20AtbKb7l3fjdq9ddCLGzOxjs7Op97V7aSYixkDKfLZ+azSZHONiABZotvPMlOOqW5N/we5GVK9KCj/JtbX4Y+mwuiil0eHvcR0Zruy9gOvXdc0zU7pNHeTW4Y8IvmZcC4TPB6eKDwYP4tobm421+u2Q2XlmHtycteZ7X7Q2IKOzy+f/CIxnEJ8XqmcXDYhoYA3lBouSXOfYdJ6P7yQjHHg9WRWTnlWLRHbMMZI1mWXLdpsC2+oGgJvzrJlprwNuG0l+o21ydkBt56Pqf0z9QpsfvYkGV3MvI8/rbPmwgCAIAgCAIAgCAIAgCAIAgCAIAgCAIAgCAIAgCAIAgOg7N8HYqKaOZ73NMgJt1ZiGndztse1UbcvYm4o06cFTrUn8S+49hUolbWUluPa3K+MmzZmb8pP2XD7Luw6KnXOOmxPl6GhbXJS7SHP1RmwrainmOQu4mYaOhl5Dweix872i65nTKPHmuqOoXwlw5PoyazDpCiJjW8Ah/Ci+Fv9l1tS6nOzHoj6jpImm7WRg9IaB/2Xm0woxXwMsjWuFnAEHeDqPcnFHr0Zg8Ah/Ci+Fv9l7tS6nmzHojJDAxnmtY32AD6LxtvmepJcj9mhY/z2sdbdmAP1RNrkGk+Zi8Ah/Ci+Fv9l7tS6nmzHojNExrRZoa0dAAH0Xj1Z6tFyPvMvD0ZkBA7eH/2+p/TP1Cmx+9iV8ruZeR5/W2fOBAEAQBAEAQBAEAQBAEAQBAEAQBAEAQBAEAQBAEAQFu2J2Jkq3tkla5lMDcuOhf/AKW9R+9u6NVVvyVWtFzLuLhyse1Ll6nb44w0BrQAALADcANAFka6m8lofSA08RwmCcWmhjkA3Z2g29h3jsXUZyj7r0OJVxn7y1Ic7B0Hq/ukkH7B6l3q3qQbnT0+r+5+eIdB+B8yTvr3erevoNzp6fV/ceIdB+B8yTvpvVvX0G509Pq/uPEOg/A+ZJ303q3r6Dc6en1f3HiHQfgfMk76b1b19BudPT6v7jxDoPwPmSd9N6t6+g3Onp9X9x4h0H4HzJO+m9W9fQbnT0+r+48Q6D8D5knfTerevoNzp6fV/ceIdB+B8yTvpvVvX0G509Pq/uPEOg/A+ZJ303q3r6Dc6en1f3HiHQfgfMk76b1b19BudPT6v7g7BUHq/wAyTvpvVvX0G5U9Pq/ufHk9w71b5knfTerevoe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PJ7h3q3zJO+m9W9fQbjR4fq/ublDsfRQkFlNFcbi4F5HsLybLmV9kubJIY1UOUScUJOEAQBAEAQBAEBX9tNojQwNlEYkzPDLF2XeHG97Ho/dTUVdrLTXQr5N/Yx2tNSo+VCfLm8AOW182d1rdN+LsrW5R102ip/UJ6a7H5/otex+10de12VpjkZbMwm+h3EO5x2BVr6HU/kWsfJjcuHBor+McI0kNTLTspOMMbi24ebm3PlDCpoYilBSctCCzOcbHBR10MMHCmWvAqKR8bTzhxJHXlc0X966eFqv0y1OV7Q0ek46Ft2l2gFNSGqY0St5BaL2BDyADex5jdVqqtuew+BbuuUK+0XEpsfChO4Zm0BLekPcR7+LVp4UV/kU17Qm1qofn+ix7G7bx1xdHkMUrRmyk5gRcAkOsNxI0I5+fW0F+M6uOuqLGNlxu4aaMtarFso+123jqOp4htOJOS1wOcg8q+lg09Ct04yshtN6FHIzHVPYUdSK8qj2kcZROa0/wCsg9l2AFS7knykRP2hJe9DQv8AgmLR1ULZoiSx3ToQRoWkcxBVKyDhLZZfqsjZFSiby4JD5kdYE9AugZXdj9rmV/GZI3s4vLfMQb5s3R+VT3UOrTV8ytj5MbtdFyNfaHFq+Orjjp6cSQODM78jja7iHcoOAFm2O5dVwqcG5PieW2XRsSitUWxVi0EAQBAEAQBAamLV7aeGSZ/mxtLj123DtNh2rqEXKSijic1CLk/gVXYnbvw2Z0L4mxuDczbOvmseUNQNdQferN+N2cdU9SrjZnbScWtC6qoXTQxTGYKfLx8rI818uY2va1/dce9dwrlP3VqcTthD3nob4XB2EAQBAEAQBAEAQBAEAQBAEBQ+GP8AyUf6zf4PVzB7x+Rn+0e6XmQmEbcVUVNFEyge8Mja1r7PINhYOsGajtU08aEptuRFXl2RgkofAzcDzYuMncZBx7h/hWtZoNy7oPKIFhut1rnN10S04Hvs7Z1k9ePQh6jFH02MVEscJmcHvGQXubjfoCdPYpVBToSb0IZWOvKk0tT42z2jmrBEyenNLGH3zua4nUWO9ovYXOUb7L2imNeri9WeZN8rdFKOyi4bbiMYKBC7PE1sLWO6Q1zAD+yq4+vb8efEuZWm7fp5cCubK7ZVNPSxwx0T5WtzWkGexu9zuZhGhJG/mU92PCc23LQrY+VOFaioamXgwkY+vmlleGVD8+WHKR5zs77E7rbsu+1zzLzLTVaS5dT3BadspSejfwOtLNNc5Ft7VtixiGV98sfFPNtTYOJNgtPGi5UNL5mPlyUcmMn8NDe2v4QKWelkhjZI9zxYZ2gBuoOa973G8WG9cU4s4zUmSZGbVOtxS11Jjg7wt8WGvErnRcaXvBJyljSwNDr/AGd2btCiyZqVq046E2HU40NS4a/Qo9ZhEIa54xdsk7QXAWdZxAvYSl51PMVbjZLl2fD8+BSlVHi+14/nxLNsrPNiOFzwSTOD2ODRKbudlGV4B1BJ0IvfcRvUFyjTcpJFmhzvx3Fvj1Krwe7OOrHyFs5h4oxuIDSc1y420cLeb171ZybVWlw11KeHQ7G9HpoT/CFM4YtSgOcARDcAkD/GfzKDGS7GX7+hZy5NZEV5ep88LM0jaynEbnAlgsAbC/GG1+1MNJwlqM9yVkdkjNstnqmh4uqdVukke+xeLtc11i4WOY3Gh6N25SUWwt1hs6EOTTZTpZtassu221MzMOpnscWSVLGlzm6EDIHOynmJJGvMLqCimLtknyRaysiUaYtc5GlhuwNSyEVMdW9tSW58ovY3F8jnX5V+ckW6jvXUsqDlsuPA4hh2KO2p/qP3galc/wAKBc46R2uSbX4zpTOSWyeezpN7Wvy/knNgdlqmjfK6eVjw9rQ3K5zrWJJ85osoci6FiWyixi49lTe29S6KqXTm/C/ixyxUbDypCHv1toDZgJ6C65/2BX8KHFzfwM32hZwVa+JXcdgiw+ppJ6aSOQNa0PyOBu5os8mx0ztJ/dTVt3QlGS/P+Fe6MaJwnB/n/TrdZiNqZ1REOMAiMrAPtcnM0adOnvWbGH69l8DWlPSDnHjw1OMbc7SS1gi42nMGTPa+blZst94G6w961cemNeuj1MXLvlZprHTQ6HshtfPVT8VJSmFoYXZjm3gtFtWgc/7KjdRGEdVLU0sfJnZLZcdC5qqXAgCAIAgCAIAgCAIAgCAICj8LkDn0bAxrnHjmmzQSfMfrYK3hNKb16FH2hFyrSS+JAYRtzVQQRwige7i2BgJzi9ha9simnjQlJy2+ZBXl2Qio7D4GfYPCKqWvfXzxGFpzusQW5i8WsGnWwBvc9A3rzIshGtVxep7i1WSudsloRVZVz0uLT1DKeSUZ3gDK6xzC18waVJGMZ0qLehFKU68iU1Fsz7QbSVtfF4M2he0OcCSGvcdDcaloDdecryqmuqW05HV19t0dhQJjGsElgwIU5BdKC0lrRmsXS5yBbfa/7FRQsjLI2vh/wmsplDF2Pj/0h9nNsKqkp2U4oZHhmblEPF8zi7dk61LbRCyTltENGTZVBQ2GZ9msOq6zExXSwmFgOYktLb2Zka0B2rr6XO7f1BeWzrrp7NPU9ohbZf2slojq6zTWOV7ZYe6TGYLxOfETCHcgltsxuCbWtbetGiaVD48eJlZNblkx4argbHCJshxYZV0UeR0ZGZkTeg3bIGgbwd/YeYrnGv11hN8zrMxtNLK1y6ElilVNiGEvyRvbPyRJGWlpJa4F2UHeCNR7t64go1XLV8CWcp3Y70XEqmC1sYpHUwwt0tUGvu90YPSQ8ucMzco5urQi6sTi9va29EVK5JV7HZ6y8ixcEdI9tPUNex7C5+mZpH2LX1UGZJOaaLOBFqtprTiVjYqvqcPnkhNJI98pYwghwy5SRmFmnMOUT2b1YvjC2KltcirjSspm47PMmeECkkdi1K5sb3NAhu4NJAtM8m5AsNFFjSSpkm+voTZUJPIi0unqfvCfSyPrqUtY9wDW3LWkgf1DvIGiYskq5av80Pc2MnbBpfmpK8L9O99LEGMc88cDZoJ+w/WwUeE0pvXoSe0IuVaSXxPnFNmvC8KpG5hHLFFGW59BcsDSw9F9O0BIXdndJ80z2yjtaIrk1oRMMOMNgMErmQwMYQ6ZxYS1gGti1xJ5Og0v1jepW8dy2lxfQgSylDYlwXX5H1wLNIFU62n9Mdozm37hM7/FD2an+p+X8k/sHtJVVT5RUwtjDWtLbMc25JN/OJvzKDIqhBLZepZxbrLG9taFxc6wudwVUuHIsOwJ+K19RLUCaKHe3TKbXyxtGZpHmgk9ftWnK1UVpR0bMeNDybZSnql+aEri/BbA2GR0Mk7pWtLmtcWkEjW1gwHXdv51HDNk5JSS0JbPZ0FFuLepKcFddI6lMErJGuhNm52kXa65G8a2OYdQso8uKU9pfEmwZSdezJcjPt/sk+vEOSRjOLz3zAm+bJbd+X91zj3qrXVczrKxndpo9NC2tCrFs/UAQBAEAQBAEAQBAEAQBAEAQBAEAQBAEAQBAEAQBAEAQBAEAQBAEBDbXYSyppnxvc9rfO5BAvl1ANwbi/0ClpscJ6ohvrVkHFnEIYi+cUzpJTFmsBm3dh0/ZazaUdtLiYaTlPs23od02dwSKkhEUINvOJJuXE85Pu9yyLbJWS1kbtNUao7MSUUZKEAQBAEAQBAEAQBAEAQBAE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19" y="3920011"/>
            <a:ext cx="2220468" cy="10759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564" y="3962400"/>
            <a:ext cx="512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55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are also proud to have been awarded an </a:t>
            </a:r>
            <a:r>
              <a:rPr lang="en-US" b="1" dirty="0">
                <a:solidFill>
                  <a:srgbClr val="54555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A+ rating </a:t>
            </a:r>
            <a:r>
              <a:rPr lang="en-US" dirty="0">
                <a:solidFill>
                  <a:srgbClr val="54555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with the Better Business Bureau.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Highly Rated By CMS &amp; Our Members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457200" y="6324628"/>
            <a:ext cx="6096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i="1" dirty="0">
                <a:solidFill>
                  <a:srgbClr val="545557"/>
                </a:solidFill>
                <a:ea typeface="Segoe UI" pitchFamily="34" charset="0"/>
                <a:cs typeface="Segoe UI" pitchFamily="34" charset="0"/>
              </a:rPr>
              <a:t>*</a:t>
            </a:r>
            <a:r>
              <a:rPr lang="en-US" sz="1200" i="1" dirty="0">
                <a:solidFill>
                  <a:srgbClr val="545557"/>
                </a:solidFill>
              </a:rPr>
              <a:t>Every year, Medicare evaluates plans based on a 5-star rating system.</a:t>
            </a:r>
            <a:endParaRPr lang="en-US" sz="1200" i="1" dirty="0">
              <a:solidFill>
                <a:srgbClr val="545557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AC3D3B57-E2D7-A946-A3A2-08CEC8628A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18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88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636353" y="1467134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886200" y="1214977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810000" y="2057400"/>
            <a:ext cx="5029200" cy="404282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People join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r>
              <a:rPr lang="en-US" i="1" dirty="0">
                <a:solidFill>
                  <a:srgbClr val="545557"/>
                </a:solidFill>
              </a:rPr>
              <a:t> </a:t>
            </a:r>
            <a:r>
              <a:rPr lang="en-US" dirty="0">
                <a:solidFill>
                  <a:srgbClr val="545557"/>
                </a:solidFill>
              </a:rPr>
              <a:t>for the great benefits, and then stay with us year after year because of our outstanding customer service.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You will never get lost trying to navigate a complicated phone tree or find yourself in endless call transfers to get an answer.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If you ever need to call us with an issue or question, a friendly and knowledgeable customer service representative in our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St. Louis headquarters will promptly answer your call.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545557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0375" y="643975"/>
            <a:ext cx="8229600" cy="457200"/>
          </a:xfrm>
        </p:spPr>
        <p:txBody>
          <a:bodyPr/>
          <a:lstStyle/>
          <a:p>
            <a:r>
              <a:rPr lang="en-US" dirty="0"/>
              <a:t>Service the Way It Should Be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3041206" cy="2332743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9BD309E-909B-1D4E-AE2D-5BBE7E886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19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71600"/>
            <a:ext cx="80772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545557"/>
                </a:solidFill>
              </a:rPr>
              <a:t>This presentation is specific to Medicare Advantage HMO plans that include Part D drug coverage.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545557"/>
                </a:solidFill>
              </a:rPr>
              <a:t>CoxHealth Medicare</a:t>
            </a:r>
            <a:r>
              <a:rPr lang="en-US" i="1" dirty="0">
                <a:solidFill>
                  <a:srgbClr val="545557"/>
                </a:solidFill>
              </a:rPr>
              <a:t>Plus</a:t>
            </a:r>
            <a:r>
              <a:rPr lang="en-US" dirty="0">
                <a:solidFill>
                  <a:srgbClr val="545557"/>
                </a:solidFill>
              </a:rPr>
              <a:t> is an HMO plan with a Medicare contract. Enrollment in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r>
              <a:rPr lang="en-US" dirty="0">
                <a:solidFill>
                  <a:srgbClr val="545557"/>
                </a:solidFill>
              </a:rPr>
              <a:t> depends on contract renewal.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Our plan includes Part D drug coverage. To enroll, you must have both Medicare Parts A and B and reside in the CoxHealth Medicare</a:t>
            </a:r>
            <a:r>
              <a:rPr lang="en-US" i="1" dirty="0">
                <a:solidFill>
                  <a:srgbClr val="545557"/>
                </a:solidFill>
              </a:rPr>
              <a:t>Plus</a:t>
            </a:r>
            <a:r>
              <a:rPr lang="en-US" dirty="0">
                <a:solidFill>
                  <a:srgbClr val="545557"/>
                </a:solidFill>
              </a:rPr>
              <a:t>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service area.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545557"/>
                </a:solidFill>
              </a:rPr>
              <a:t>You must continue to pay your Medicare Part B premium. Enrollment in CoxHealth Medicare</a:t>
            </a:r>
            <a:r>
              <a:rPr lang="en-US" i="1" dirty="0">
                <a:solidFill>
                  <a:srgbClr val="545557"/>
                </a:solidFill>
              </a:rPr>
              <a:t>Plus</a:t>
            </a:r>
            <a:r>
              <a:rPr lang="en-US" dirty="0">
                <a:solidFill>
                  <a:srgbClr val="545557"/>
                </a:solidFill>
              </a:rPr>
              <a:t> may be limited to specific times of the year.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545557"/>
                </a:solidFill>
              </a:rPr>
              <a:t>This information is not a complete description of benefits.                       Call 1-866-597-9560 (TTY: 711) for more information.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dirty="0">
              <a:solidFill>
                <a:srgbClr val="545557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US" sz="2000" dirty="0">
              <a:solidFill>
                <a:srgbClr val="545557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545557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</a:t>
            </a:fld>
            <a:endParaRPr lang="en-US" sz="1200" dirty="0"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74125" y="648006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/>
              <a:t>A Note About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33047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636353" y="1467134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886200" y="1214977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3657600" y="2120892"/>
            <a:ext cx="5181600" cy="4800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You may choose a participating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primary care physician to serve as your personal doctor.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Your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doctor will take an active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role in helping you manage your health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and coordinating your care when you are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sick or injured.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They help you navigate the complex healthcare system and make sure you get great medical care.  </a:t>
            </a:r>
          </a:p>
          <a:p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650850"/>
            <a:ext cx="8229600" cy="457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CoxHealth</a:t>
            </a:r>
            <a:r>
              <a:rPr lang="en-US" dirty="0"/>
              <a:t> Network of High-Quality Providers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774834" cy="4195579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5E7797C1-3937-D247-9FB4-44605135D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20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1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636353" y="1467134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886200" y="1214977"/>
            <a:ext cx="26670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endParaRPr lang="en-US" sz="5400" b="1" dirty="0">
              <a:solidFill>
                <a:schemeClr val="tx1">
                  <a:lumMod val="90000"/>
                  <a:lumOff val="10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015906" y="2286000"/>
            <a:ext cx="4975694" cy="306387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We focus exclusively on serving people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with Medicare.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We do nothing else, and because of that focus, we do it well. </a:t>
            </a:r>
          </a:p>
          <a:p>
            <a:r>
              <a:rPr lang="en-US" dirty="0">
                <a:solidFill>
                  <a:srgbClr val="545557"/>
                </a:solidFill>
              </a:rPr>
              <a:t>We don’t answer to stockholders or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Wall Street...   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545557"/>
                </a:solidFill>
              </a:rPr>
              <a:t>we answer to YOU.</a:t>
            </a:r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Proudly Serving Missouri Since 2004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48251A7-BBF2-E649-B576-C710ADD71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21</a:t>
            </a:fld>
            <a:endParaRPr lang="en-US" sz="1200" dirty="0"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455D3B-351D-A347-AE7D-D4F723D5E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6" y="2133600"/>
            <a:ext cx="3379305" cy="39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6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276600"/>
            <a:ext cx="70866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/>
            <a:r>
              <a:rPr lang="en-US" sz="3200" b="0" spc="-50" dirty="0">
                <a:solidFill>
                  <a:schemeClr val="bg1"/>
                </a:solidFill>
              </a:rPr>
              <a:t>Benefits Overview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A497667-C858-9741-B52C-1BAF3DDCCC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4300"/>
            <a:ext cx="3429000" cy="365125"/>
          </a:xfrm>
          <a:prstGeom prst="rect">
            <a:avLst/>
          </a:prstGeo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22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2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Hospital &amp; Medical Coverage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1003D39-C6A2-CA4F-AF54-B37384039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23</a:t>
            </a:fld>
            <a:endParaRPr lang="en-US" sz="1200" dirty="0"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AE728F-80B8-4945-AB7C-4B290352B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74796"/>
              </p:ext>
            </p:extLst>
          </p:nvPr>
        </p:nvGraphicFramePr>
        <p:xfrm>
          <a:off x="0" y="1188719"/>
          <a:ext cx="9144000" cy="564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8707688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4075125056"/>
                    </a:ext>
                  </a:extLst>
                </a:gridCol>
              </a:tblGrid>
              <a:tr h="467440">
                <a:tc>
                  <a:txBody>
                    <a:bodyPr/>
                    <a:lstStyle/>
                    <a:p>
                      <a:pPr lvl="0"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9525" marT="9525" marB="0" anchor="ctr"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CoxHealth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MedicarePlus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(HMO)</a:t>
                      </a:r>
                    </a:p>
                  </a:txBody>
                  <a:tcPr marL="9525" marR="9525" marT="9525" marB="0" anchor="ctr">
                    <a:lnB w="38100" cmpd="sng"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01765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Monthly Premium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83490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Maximum Out-of-Pocket Limit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$3,900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7317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Annual Deductible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23753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Preventive Care/Screenings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$0 Copay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81388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Primary Care Physician Visits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$5 Copay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079890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Specialist Doctor Visits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$45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83382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Urgent Care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$45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44842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Emergency Care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$90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47674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Lab Services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$5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315050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Home Health Care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100% Coverage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688114"/>
                  </a:ext>
                </a:extLst>
              </a:tr>
              <a:tr h="334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Chiropractic Services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$20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272501"/>
                  </a:ext>
                </a:extLst>
              </a:tr>
              <a:tr h="7762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Inpatient Hospital Care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$295 Per Day for Days 1-6,                                  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$0 Per Day for Day 7 and Beyond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47512"/>
                  </a:ext>
                </a:extLst>
              </a:tr>
              <a:tr h="3031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Outpatient Surgery at Hospital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$220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247"/>
                  </a:ext>
                </a:extLst>
              </a:tr>
              <a:tr h="4198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Outpatient Surgery at Ambulatory Surgery Center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$220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29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903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Extra Benefits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380EB0E-7F18-2444-92C8-55F4867FB9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24</a:t>
            </a:fld>
            <a:endParaRPr lang="en-US" sz="1200" dirty="0"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8ED95F-7D90-6E44-810B-09973D444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59742"/>
              </p:ext>
            </p:extLst>
          </p:nvPr>
        </p:nvGraphicFramePr>
        <p:xfrm>
          <a:off x="0" y="1397000"/>
          <a:ext cx="9144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941">
                  <a:extLst>
                    <a:ext uri="{9D8B030D-6E8A-4147-A177-3AD203B41FA5}">
                      <a16:colId xmlns:a16="http://schemas.microsoft.com/office/drawing/2014/main" val="322170996"/>
                    </a:ext>
                  </a:extLst>
                </a:gridCol>
                <a:gridCol w="5446059">
                  <a:extLst>
                    <a:ext uri="{9D8B030D-6E8A-4147-A177-3AD203B41FA5}">
                      <a16:colId xmlns:a16="http://schemas.microsoft.com/office/drawing/2014/main" val="116177493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CoxHealth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MedicarePlus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(HMO)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245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Vision Care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$35 Copay for routine eye exam                      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$35 Copay for a pair of eyeglass frames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047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Preventive Dental Care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$35 Copay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8144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Over-the-Counter (OTC) Items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$45 Per Quarter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649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Hearing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$20 Copay hearing exam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81075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Travel Benefits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Emergency or urgent care coverage if you are making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 trip out of state or 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15358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F9F2C3-67C5-417B-96BD-E53CD9ACE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55329"/>
              </p:ext>
            </p:extLst>
          </p:nvPr>
        </p:nvGraphicFramePr>
        <p:xfrm>
          <a:off x="0" y="5237480"/>
          <a:ext cx="9144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941">
                  <a:extLst>
                    <a:ext uri="{9D8B030D-6E8A-4147-A177-3AD203B41FA5}">
                      <a16:colId xmlns:a16="http://schemas.microsoft.com/office/drawing/2014/main" val="259949099"/>
                    </a:ext>
                  </a:extLst>
                </a:gridCol>
                <a:gridCol w="5446059">
                  <a:extLst>
                    <a:ext uri="{9D8B030D-6E8A-4147-A177-3AD203B41FA5}">
                      <a16:colId xmlns:a16="http://schemas.microsoft.com/office/drawing/2014/main" val="149267079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SilverSneakers</a:t>
                      </a:r>
                      <a:r>
                        <a:rPr lang="en-US" sz="1400" b="1" i="0" u="none" strike="noStrike" baseline="30000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®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Included at no additional cost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4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49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4075" y="644953"/>
            <a:ext cx="8229600" cy="457200"/>
          </a:xfrm>
        </p:spPr>
        <p:txBody>
          <a:bodyPr/>
          <a:lstStyle/>
          <a:p>
            <a:r>
              <a:rPr lang="en-US" dirty="0"/>
              <a:t>Part D Drug Coverage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C7680EF-0D69-0145-BEB5-FACE2E71E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25</a:t>
            </a:fld>
            <a:endParaRPr lang="en-US" sz="1200" dirty="0">
              <a:cs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0A2883-ECF4-6846-9C9C-9D3ED7C7B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0259"/>
              </p:ext>
            </p:extLst>
          </p:nvPr>
        </p:nvGraphicFramePr>
        <p:xfrm>
          <a:off x="0" y="1396999"/>
          <a:ext cx="9144000" cy="444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0841714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567956198"/>
                    </a:ext>
                  </a:extLst>
                </a:gridCol>
              </a:tblGrid>
              <a:tr h="49389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CoxHealth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MedicarePlus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(HMO)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83207"/>
                  </a:ext>
                </a:extLst>
              </a:tr>
              <a:tr h="49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Annual Deductible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087617"/>
                  </a:ext>
                </a:extLst>
              </a:tr>
              <a:tr h="49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Tier 1 –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Preferred Generics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 Copay for 30-day supply, </a:t>
                      </a: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$0 Copay for 90-day mail order supply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38386"/>
                  </a:ext>
                </a:extLst>
              </a:tr>
              <a:tr h="49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Tier 2 –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Generics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$6 Copay for 30-day supply, </a:t>
                      </a: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$0 Copay for 90-day mail order supply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93562"/>
                  </a:ext>
                </a:extLst>
              </a:tr>
              <a:tr h="49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Tier 3 –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Preferred Brands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$47 Copay for 30-day supply, </a:t>
                      </a: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$117.50 Copay for 90-day mail order supply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730203"/>
                  </a:ext>
                </a:extLst>
              </a:tr>
              <a:tr h="49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Tier 4 –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Non-Preferred Brands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$100 Copay for 30-day supply, </a:t>
                      </a:r>
                    </a:p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 Copay for 90-day mail order supply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76749"/>
                  </a:ext>
                </a:extLst>
              </a:tr>
              <a:tr h="49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Tier 5 – 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Specialty Drugs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33% Co-insurance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05938"/>
                  </a:ext>
                </a:extLst>
              </a:tr>
              <a:tr h="493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Initial Coverage Limit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$3,820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66310"/>
                  </a:ext>
                </a:extLst>
              </a:tr>
              <a:tr h="493897">
                <a:tc gridSpan="2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5653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187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1417148"/>
            <a:ext cx="8229600" cy="4273027"/>
            <a:chOff x="429053" y="1417148"/>
            <a:chExt cx="7895492" cy="42730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53" y="1417148"/>
              <a:ext cx="7885192" cy="3581407"/>
            </a:xfrm>
            <a:prstGeom prst="rect">
              <a:avLst/>
            </a:prstGeom>
          </p:spPr>
        </p:pic>
        <p:sp>
          <p:nvSpPr>
            <p:cNvPr id="5" name="TextBox 28"/>
            <p:cNvSpPr txBox="1">
              <a:spLocks noChangeArrowheads="1"/>
            </p:cNvSpPr>
            <p:nvPr/>
          </p:nvSpPr>
          <p:spPr bwMode="auto">
            <a:xfrm>
              <a:off x="1447800" y="5105400"/>
              <a:ext cx="26941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$3,820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Segoe UI Semibold" pitchFamily="34" charset="0"/>
                </a:rPr>
                <a:t>Initial Drug Coverage</a:t>
              </a:r>
            </a:p>
          </p:txBody>
        </p:sp>
        <p:sp>
          <p:nvSpPr>
            <p:cNvPr id="8" name="TextBox 28"/>
            <p:cNvSpPr txBox="1">
              <a:spLocks noChangeArrowheads="1"/>
            </p:cNvSpPr>
            <p:nvPr/>
          </p:nvSpPr>
          <p:spPr bwMode="auto">
            <a:xfrm>
              <a:off x="4572000" y="5105400"/>
              <a:ext cx="2714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$5,100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Segoe UI Semibold" pitchFamily="34" charset="0"/>
                </a:rPr>
                <a:t>True Out of Pocket (</a:t>
              </a:r>
              <a:r>
                <a:rPr lang="en-US" sz="1600" b="1" dirty="0" err="1">
                  <a:solidFill>
                    <a:srgbClr val="002060"/>
                  </a:solidFill>
                  <a:latin typeface="Segoe UI Semibold" pitchFamily="34" charset="0"/>
                </a:rPr>
                <a:t>TrOOP</a:t>
              </a:r>
              <a:r>
                <a:rPr lang="en-US" sz="1600" b="1" dirty="0">
                  <a:solidFill>
                    <a:srgbClr val="002060"/>
                  </a:solidFill>
                  <a:latin typeface="Segoe UI Semibold" pitchFamily="34" charset="0"/>
                </a:rPr>
                <a:t>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15149" y="1908384"/>
              <a:ext cx="2133600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You Pay:</a:t>
              </a:r>
              <a:endParaRPr lang="en-US" sz="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n-US" sz="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37% Co-insurance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(Generic Drugs)</a:t>
              </a:r>
            </a:p>
            <a:p>
              <a:pPr algn="ctr">
                <a:defRPr/>
              </a:pPr>
              <a:endParaRPr lang="en-US" sz="16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25% Co-insurance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(Brand Name Drugs)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1" y="1923998"/>
              <a:ext cx="260954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You Pay:</a:t>
              </a:r>
            </a:p>
            <a:p>
              <a:pPr algn="ctr">
                <a:defRPr/>
              </a:pPr>
              <a:endParaRPr lang="en-US" sz="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$3.40/$8.50</a:t>
              </a:r>
              <a:endParaRPr lang="en-US" sz="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n-US" sz="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or</a:t>
              </a:r>
              <a:endParaRPr lang="en-US" sz="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n-US" sz="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5% Co-insurance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9053" y="1908385"/>
              <a:ext cx="2561797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You Pay:</a:t>
              </a:r>
              <a:endParaRPr lang="en-US" sz="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$0 Deductible</a:t>
              </a:r>
              <a:endParaRPr lang="en-US" sz="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algn="ctr">
                <a:defRPr/>
              </a:pPr>
              <a:endParaRPr lang="en-US" sz="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  <a:p>
              <a:pPr lvl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Tier 1 - $3</a:t>
              </a:r>
              <a:b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Tier 2 - $6</a:t>
              </a:r>
              <a:b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Tier 3 - $47</a:t>
              </a:r>
              <a:b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Tier 4 - $100</a:t>
              </a:r>
              <a:b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Tier 5 - 33%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Part D Drug Coverage 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9AEAB320-8594-0C47-ACFA-57E30791B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26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3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71061" y="1361661"/>
            <a:ext cx="83820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solidFill>
                  <a:srgbClr val="545557"/>
                </a:solidFill>
              </a:rPr>
              <a:t>The drug formulary lists the prescription drugs that the plan covers and the drug tier in which each drug belongs. Our formulary is available in print or online at </a:t>
            </a:r>
            <a:r>
              <a:rPr lang="en-US" sz="1700" b="1" dirty="0">
                <a:solidFill>
                  <a:srgbClr val="545557"/>
                </a:solidFill>
              </a:rPr>
              <a:t>www.coxhealthmedicareplus.com.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700" dirty="0">
                <a:solidFill>
                  <a:srgbClr val="545557"/>
                </a:solidFill>
              </a:rPr>
              <a:t>Exceptions and Restrictions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700" dirty="0">
                <a:solidFill>
                  <a:srgbClr val="545557"/>
                </a:solidFill>
              </a:rPr>
              <a:t>If a particular drug is not on our formulary, or if we have coverage limits on a drug, you can request that we make an exception by calling customer service.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700" dirty="0">
                <a:solidFill>
                  <a:srgbClr val="545557"/>
                </a:solidFill>
              </a:rPr>
              <a:t>Some drugs may require a prior authorization.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solidFill>
                  <a:srgbClr val="545557"/>
                </a:solidFill>
              </a:rPr>
              <a:t>In some cases, we may require you to first try certain drugs to treat your medical condition before we will cover another drug for that condition </a:t>
            </a:r>
            <a:br>
              <a:rPr lang="en-US" sz="1700" dirty="0">
                <a:solidFill>
                  <a:srgbClr val="545557"/>
                </a:solidFill>
              </a:rPr>
            </a:br>
            <a:r>
              <a:rPr lang="en-US" sz="1700" dirty="0">
                <a:solidFill>
                  <a:srgbClr val="545557"/>
                </a:solidFill>
              </a:rPr>
              <a:t>(Step Therapy).</a:t>
            </a:r>
          </a:p>
          <a:p>
            <a:pPr>
              <a:lnSpc>
                <a:spcPct val="110000"/>
              </a:lnSpc>
              <a:spcBef>
                <a:spcPts val="408"/>
              </a:spcBef>
            </a:pPr>
            <a:r>
              <a:rPr lang="en-US" sz="1700" dirty="0">
                <a:solidFill>
                  <a:srgbClr val="545557"/>
                </a:solidFill>
              </a:rPr>
              <a:t>Regardless of the Medicare coverage you choose, it is important to have creditable prescription drug coverage. If you choose to wait after your initial eligibility period to enroll in Part D:</a:t>
            </a:r>
          </a:p>
          <a:p>
            <a:pPr lvl="1">
              <a:lnSpc>
                <a:spcPct val="110000"/>
              </a:lnSpc>
              <a:spcBef>
                <a:spcPts val="408"/>
              </a:spcBef>
            </a:pPr>
            <a:r>
              <a:rPr lang="en-US" sz="1700" dirty="0">
                <a:solidFill>
                  <a:srgbClr val="545557"/>
                </a:solidFill>
              </a:rPr>
              <a:t>Medicare may charge you a penalty.</a:t>
            </a:r>
          </a:p>
          <a:p>
            <a:pPr lvl="1">
              <a:lnSpc>
                <a:spcPct val="110000"/>
              </a:lnSpc>
              <a:spcBef>
                <a:spcPts val="408"/>
              </a:spcBef>
            </a:pPr>
            <a:r>
              <a:rPr lang="en-US" sz="1700" dirty="0">
                <a:solidFill>
                  <a:srgbClr val="545557"/>
                </a:solidFill>
              </a:rPr>
              <a:t>The penalty can be applied back to the date of your original eligibility.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>
              <a:solidFill>
                <a:srgbClr val="545557"/>
              </a:solidFill>
            </a:endParaRPr>
          </a:p>
          <a:p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Drug Formulary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8C8003E-A123-684A-883F-DE5D13A83F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27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9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-1600200" y="33528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/>
            <a:r>
              <a:rPr lang="en-US" sz="3200" b="0" spc="-50" dirty="0">
                <a:solidFill>
                  <a:schemeClr val="bg1"/>
                </a:solidFill>
              </a:rPr>
              <a:t>Enrollment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60EDEC2-0653-9944-AC49-CDF459090D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4300"/>
            <a:ext cx="3429000" cy="365125"/>
          </a:xfrm>
          <a:prstGeom prst="rect">
            <a:avLst/>
          </a:prstGeo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28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82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5670034" y="3322003"/>
            <a:ext cx="4026877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45557"/>
                </a:solidFill>
              </a:rPr>
              <a:t>Greene County</a:t>
            </a:r>
          </a:p>
          <a:p>
            <a:r>
              <a:rPr lang="en-US" dirty="0">
                <a:solidFill>
                  <a:srgbClr val="545557"/>
                </a:solidFill>
              </a:rPr>
              <a:t>Webster County</a:t>
            </a:r>
          </a:p>
          <a:p>
            <a:r>
              <a:rPr lang="en-US" dirty="0">
                <a:solidFill>
                  <a:srgbClr val="545557"/>
                </a:solidFill>
              </a:rPr>
              <a:t>Christian County</a:t>
            </a:r>
          </a:p>
          <a:p>
            <a:r>
              <a:rPr lang="en-US" dirty="0">
                <a:solidFill>
                  <a:srgbClr val="545557"/>
                </a:solidFill>
              </a:rPr>
              <a:t>Taney County</a:t>
            </a:r>
          </a:p>
          <a:p>
            <a:r>
              <a:rPr lang="en-US" dirty="0">
                <a:solidFill>
                  <a:srgbClr val="545557"/>
                </a:solidFill>
              </a:rPr>
              <a:t>Stone County</a:t>
            </a:r>
          </a:p>
          <a:p>
            <a:r>
              <a:rPr lang="en-US" dirty="0">
                <a:solidFill>
                  <a:srgbClr val="545557"/>
                </a:solidFill>
              </a:rPr>
              <a:t>Barry County</a:t>
            </a:r>
          </a:p>
          <a:p>
            <a:r>
              <a:rPr lang="en-US" dirty="0">
                <a:solidFill>
                  <a:srgbClr val="545557"/>
                </a:solidFill>
              </a:rPr>
              <a:t>Lawrence County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Eligibility Requirements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205BCD1-02B3-8A46-B3F7-5747D3D48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29</a:t>
            </a:fld>
            <a:endParaRPr lang="en-US" sz="1200" dirty="0"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0A5D3-9F11-AF41-9572-A21A627D6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22003"/>
            <a:ext cx="3977599" cy="31761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6919E6-1998-E947-B48E-BD645195211D}"/>
              </a:ext>
            </a:extLst>
          </p:cNvPr>
          <p:cNvSpPr/>
          <p:nvPr/>
        </p:nvSpPr>
        <p:spPr>
          <a:xfrm>
            <a:off x="346625" y="1453118"/>
            <a:ext cx="73642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Must have Medicare Parts A and B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Must continue to pay your Part B premium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sz="2000" dirty="0">
              <a:solidFill>
                <a:srgbClr val="54555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30738C-231C-4346-A891-DB171A04C5EE}"/>
              </a:ext>
            </a:extLst>
          </p:cNvPr>
          <p:cNvSpPr/>
          <p:nvPr/>
        </p:nvSpPr>
        <p:spPr>
          <a:xfrm>
            <a:off x="322093" y="2192105"/>
            <a:ext cx="73613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Cannot have End-Stage Renal Disease (ESRD)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Must reside in the CoxHealth </a:t>
            </a:r>
            <a:r>
              <a:rPr lang="en-US" sz="2000" dirty="0" err="1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Medicare</a:t>
            </a:r>
            <a:r>
              <a:rPr lang="en-US" sz="2000" i="1" dirty="0" err="1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Plus</a:t>
            </a:r>
            <a:r>
              <a:rPr lang="en-US" sz="2000" i="1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service area</a:t>
            </a:r>
          </a:p>
        </p:txBody>
      </p:sp>
    </p:spTree>
    <p:extLst>
      <p:ext uri="{BB962C8B-B14F-4D97-AF65-F5344CB8AC3E}">
        <p14:creationId xmlns:p14="http://schemas.microsoft.com/office/powerpoint/2010/main" val="310619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71600"/>
            <a:ext cx="82296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545557"/>
                </a:solidFill>
              </a:rPr>
              <a:t>Members must use plan providers except in emergency or urgent care situations. If a member obtains routine care from an out-of-network provider without prior approval from Essence Healthcare, neither Medicare nor Essence will be responsible for the costs.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545557"/>
                </a:solidFill>
              </a:rPr>
              <a:t>Essence Healthcare complies with applicable Federal civil rights laws and does not discriminate on the basis of race, color, national origin, age, disability or sex. ATENCIÓN: Si </a:t>
            </a:r>
            <a:r>
              <a:rPr lang="en-US" dirty="0" err="1">
                <a:solidFill>
                  <a:srgbClr val="545557"/>
                </a:solidFill>
              </a:rPr>
              <a:t>habla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español</a:t>
            </a:r>
            <a:r>
              <a:rPr lang="en-US" dirty="0">
                <a:solidFill>
                  <a:srgbClr val="545557"/>
                </a:solidFill>
              </a:rPr>
              <a:t>, </a:t>
            </a:r>
            <a:r>
              <a:rPr lang="en-US" dirty="0" err="1">
                <a:solidFill>
                  <a:srgbClr val="545557"/>
                </a:solidFill>
              </a:rPr>
              <a:t>tiene</a:t>
            </a:r>
            <a:r>
              <a:rPr lang="en-US" dirty="0">
                <a:solidFill>
                  <a:srgbClr val="545557"/>
                </a:solidFill>
              </a:rPr>
              <a:t> a </a:t>
            </a:r>
            <a:r>
              <a:rPr lang="en-US" dirty="0" err="1">
                <a:solidFill>
                  <a:srgbClr val="545557"/>
                </a:solidFill>
              </a:rPr>
              <a:t>su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disposición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servicios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gratuitos</a:t>
            </a:r>
            <a:r>
              <a:rPr lang="en-US" dirty="0">
                <a:solidFill>
                  <a:srgbClr val="545557"/>
                </a:solidFill>
              </a:rPr>
              <a:t> de </a:t>
            </a:r>
            <a:r>
              <a:rPr lang="en-US" dirty="0" err="1">
                <a:solidFill>
                  <a:srgbClr val="545557"/>
                </a:solidFill>
              </a:rPr>
              <a:t>asistencia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lingüística</a:t>
            </a:r>
            <a:r>
              <a:rPr lang="en-US" dirty="0">
                <a:solidFill>
                  <a:srgbClr val="545557"/>
                </a:solidFill>
              </a:rPr>
              <a:t>. </a:t>
            </a:r>
            <a:r>
              <a:rPr lang="en-US" dirty="0" err="1">
                <a:solidFill>
                  <a:srgbClr val="545557"/>
                </a:solidFill>
              </a:rPr>
              <a:t>Llame</a:t>
            </a:r>
            <a:r>
              <a:rPr lang="en-US" dirty="0">
                <a:solidFill>
                  <a:srgbClr val="545557"/>
                </a:solidFill>
              </a:rPr>
              <a:t> al 1-866-597-9560 (TTY: 711). UWAGA: </a:t>
            </a:r>
            <a:r>
              <a:rPr lang="en-US" dirty="0" err="1">
                <a:solidFill>
                  <a:srgbClr val="545557"/>
                </a:solidFill>
              </a:rPr>
              <a:t>Jeżeli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mówisz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po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polsku</a:t>
            </a:r>
            <a:r>
              <a:rPr lang="en-US" dirty="0">
                <a:solidFill>
                  <a:srgbClr val="545557"/>
                </a:solidFill>
              </a:rPr>
              <a:t>, </a:t>
            </a:r>
            <a:r>
              <a:rPr lang="en-US" dirty="0" err="1">
                <a:solidFill>
                  <a:srgbClr val="545557"/>
                </a:solidFill>
              </a:rPr>
              <a:t>możesz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skorzystać</a:t>
            </a:r>
            <a:r>
              <a:rPr lang="en-US" dirty="0">
                <a:solidFill>
                  <a:srgbClr val="545557"/>
                </a:solidFill>
              </a:rPr>
              <a:t> z </a:t>
            </a:r>
            <a:r>
              <a:rPr lang="en-US" dirty="0" err="1">
                <a:solidFill>
                  <a:srgbClr val="545557"/>
                </a:solidFill>
              </a:rPr>
              <a:t>bezpłatnej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pomocy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językowej</a:t>
            </a:r>
            <a:r>
              <a:rPr lang="en-US" dirty="0">
                <a:solidFill>
                  <a:srgbClr val="545557"/>
                </a:solidFill>
              </a:rPr>
              <a:t>. </a:t>
            </a:r>
            <a:r>
              <a:rPr lang="en-US" dirty="0" err="1">
                <a:solidFill>
                  <a:srgbClr val="545557"/>
                </a:solidFill>
              </a:rPr>
              <a:t>Dzwoń</a:t>
            </a:r>
            <a:r>
              <a:rPr lang="en-US" dirty="0">
                <a:solidFill>
                  <a:srgbClr val="545557"/>
                </a:solidFill>
              </a:rPr>
              <a:t> pod </a:t>
            </a:r>
            <a:r>
              <a:rPr lang="en-US" dirty="0" err="1">
                <a:solidFill>
                  <a:srgbClr val="545557"/>
                </a:solidFill>
              </a:rPr>
              <a:t>numer</a:t>
            </a:r>
            <a:r>
              <a:rPr lang="en-US" dirty="0">
                <a:solidFill>
                  <a:srgbClr val="545557"/>
                </a:solidFill>
              </a:rPr>
              <a:t> 1-866-597-9560 (TTY: 711).</a:t>
            </a:r>
          </a:p>
          <a:p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471BCFC-3733-4E49-B8AF-25435B87B410}"/>
              </a:ext>
            </a:extLst>
          </p:cNvPr>
          <p:cNvSpPr txBox="1">
            <a:spLocks/>
          </p:cNvSpPr>
          <p:nvPr/>
        </p:nvSpPr>
        <p:spPr>
          <a:xfrm>
            <a:off x="374125" y="648006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rgbClr val="002060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A Note About This Presentation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7400A9E-AB79-A54A-9AD6-ABE3CECDC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3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60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46625" y="1178831"/>
            <a:ext cx="7959175" cy="4114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b="1" dirty="0">
                <a:solidFill>
                  <a:srgbClr val="545557"/>
                </a:solidFill>
              </a:rPr>
              <a:t>Annual Enrollment Period (AEP) for January 2019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545557"/>
                </a:solidFill>
              </a:rPr>
              <a:t>October 15 – December 7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545557"/>
                </a:solidFill>
              </a:rPr>
              <a:t>Anyone can make a change during this time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545557"/>
                </a:solidFill>
              </a:rPr>
              <a:t>Open Enrollment Period (OEP)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545557"/>
                </a:solidFill>
              </a:rPr>
              <a:t>January 1 – March 31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545557"/>
                </a:solidFill>
              </a:rPr>
              <a:t>Limited to Medicare Advantage enrollees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545557"/>
                </a:solidFill>
              </a:rPr>
              <a:t>Can make a one-time election to current plan and switch to another Medicare Advantage plan or Original Medicare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545557"/>
                </a:solidFill>
              </a:rPr>
              <a:t>Can add or drop Part D coverage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545557"/>
                </a:solidFill>
              </a:rPr>
              <a:t>Initial Enrollment Period (IEP)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545557"/>
                </a:solidFill>
              </a:rPr>
              <a:t>For people turning 65 or who are otherwise first eligible for Medicare benefits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545557"/>
                </a:solidFill>
              </a:rPr>
              <a:t>7-month window begins 3 months before your birth/eligibility month and ends 3 months after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b="1" dirty="0">
                <a:solidFill>
                  <a:srgbClr val="545557"/>
                </a:solidFill>
              </a:rPr>
              <a:t>Special Enrollment Period (SEP)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545557"/>
                </a:solidFill>
              </a:rPr>
              <a:t>In certain special cases, as defined by CMS, people may enroll </a:t>
            </a:r>
            <a:br>
              <a:rPr lang="en-US" sz="1600" dirty="0">
                <a:solidFill>
                  <a:srgbClr val="545557"/>
                </a:solidFill>
              </a:rPr>
            </a:br>
            <a:r>
              <a:rPr lang="en-US" sz="1600" dirty="0">
                <a:solidFill>
                  <a:srgbClr val="545557"/>
                </a:solidFill>
              </a:rPr>
              <a:t>in an Essence plan outside of regular enrollment periods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­"/>
            </a:pPr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46625" y="650850"/>
            <a:ext cx="8229600" cy="457200"/>
          </a:xfrm>
        </p:spPr>
        <p:txBody>
          <a:bodyPr/>
          <a:lstStyle/>
          <a:p>
            <a:r>
              <a:rPr lang="en-US" dirty="0"/>
              <a:t>Medicare Enrollment Periods for 2019 </a:t>
            </a:r>
          </a:p>
        </p:txBody>
      </p:sp>
      <p:sp>
        <p:nvSpPr>
          <p:cNvPr id="23" name="Text Placeholder 1"/>
          <p:cNvSpPr txBox="1">
            <a:spLocks/>
          </p:cNvSpPr>
          <p:nvPr/>
        </p:nvSpPr>
        <p:spPr>
          <a:xfrm>
            <a:off x="675409" y="5293631"/>
            <a:ext cx="6748776" cy="64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indent="0">
              <a:spcBef>
                <a:spcPts val="0"/>
              </a:spcBef>
              <a:buNone/>
            </a:pPr>
            <a:endParaRPr lang="en-US" sz="19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E3819DC-3DAD-6D46-8F65-B297AB9BD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30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7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/>
          <p:cNvSpPr txBox="1">
            <a:spLocks/>
          </p:cNvSpPr>
          <p:nvPr/>
        </p:nvSpPr>
        <p:spPr>
          <a:xfrm>
            <a:off x="-76200" y="1328771"/>
            <a:ext cx="8153400" cy="513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557"/>
                </a:solidFill>
              </a:rPr>
              <a:t>Late enrollment is allowed between January 1 and March 31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557"/>
                </a:solidFill>
              </a:rPr>
              <a:t>Coverage is effective July 1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557"/>
                </a:solidFill>
              </a:rPr>
              <a:t>A penalty applies for late enrollment in Part 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557"/>
                </a:solidFill>
              </a:rPr>
              <a:t>The penalty is retroactive to date of original enrollment in Medicare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5557"/>
                </a:solidFill>
              </a:rPr>
              <a:t>You will pay this increased premium as long as you have Part B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u="sng" dirty="0">
              <a:solidFill>
                <a:srgbClr val="545557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900" u="sng" dirty="0">
              <a:solidFill>
                <a:srgbClr val="545557"/>
              </a:solidFill>
            </a:endParaRPr>
          </a:p>
          <a:p>
            <a:pPr lvl="8"/>
            <a:endParaRPr lang="en-US" dirty="0">
              <a:solidFill>
                <a:srgbClr val="545557"/>
              </a:solidFill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4371AAF-9EAB-7F4C-9408-17B3EEE4D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31</a:t>
            </a:fld>
            <a:endParaRPr lang="en-US" sz="1200" dirty="0">
              <a:cs typeface="Arial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BA2B7D0-FF19-B64F-8F53-4EFEBE8EA864}"/>
              </a:ext>
            </a:extLst>
          </p:cNvPr>
          <p:cNvSpPr txBox="1">
            <a:spLocks/>
          </p:cNvSpPr>
          <p:nvPr/>
        </p:nvSpPr>
        <p:spPr>
          <a:xfrm>
            <a:off x="347197" y="656965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-100" baseline="0">
                <a:solidFill>
                  <a:srgbClr val="002060"/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Part B Late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47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1122" y="1355034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rgbClr val="545557"/>
                </a:solidFill>
              </a:rPr>
              <a:t>Enrolling in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endParaRPr lang="en-US" i="1" dirty="0">
              <a:solidFill>
                <a:srgbClr val="545557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545557"/>
                </a:solidFill>
              </a:rPr>
              <a:t>Choose a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primary care physician (PCP) to coordinate </a:t>
            </a:r>
            <a:br>
              <a:rPr lang="en-US" dirty="0">
                <a:solidFill>
                  <a:srgbClr val="545557"/>
                </a:solidFill>
              </a:rPr>
            </a:br>
            <a:r>
              <a:rPr lang="en-US" dirty="0">
                <a:solidFill>
                  <a:srgbClr val="545557"/>
                </a:solidFill>
              </a:rPr>
              <a:t>your health care.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545557"/>
                </a:solidFill>
              </a:rPr>
              <a:t>Complete the enrollment application*.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545557"/>
                </a:solidFill>
              </a:rPr>
              <a:t>You will be mailed an acknowledgement letter, enrollment verification letter, new member packet and ID card.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solidFill>
                  <a:srgbClr val="545557"/>
                </a:solidFill>
              </a:rPr>
              <a:t>Disenrolling from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r>
              <a:rPr lang="en-US" i="1" dirty="0">
                <a:solidFill>
                  <a:srgbClr val="545557"/>
                </a:solidFill>
              </a:rPr>
              <a:t> </a:t>
            </a:r>
            <a:endParaRPr lang="en-US" dirty="0">
              <a:solidFill>
                <a:srgbClr val="545557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545557"/>
                </a:solidFill>
              </a:rPr>
              <a:t>Enroll in another health plan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545557"/>
                </a:solidFill>
              </a:rPr>
              <a:t>Call 1-800-MEDICARE (1-800-633-4227) 24 hours a day/7 days a week (TTY users should call 1-877-486-2048)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545557"/>
                </a:solidFill>
              </a:rPr>
              <a:t>Notify </a:t>
            </a:r>
            <a:r>
              <a:rPr lang="en-US" dirty="0" err="1">
                <a:solidFill>
                  <a:srgbClr val="545557"/>
                </a:solidFill>
              </a:rPr>
              <a:t>CoxHealth</a:t>
            </a:r>
            <a:r>
              <a:rPr lang="en-US" dirty="0">
                <a:solidFill>
                  <a:srgbClr val="545557"/>
                </a:solidFill>
              </a:rPr>
              <a:t> </a:t>
            </a:r>
            <a:r>
              <a:rPr lang="en-US" dirty="0" err="1">
                <a:solidFill>
                  <a:srgbClr val="545557"/>
                </a:solidFill>
              </a:rPr>
              <a:t>Medicare</a:t>
            </a:r>
            <a:r>
              <a:rPr lang="en-US" i="1" dirty="0" err="1">
                <a:solidFill>
                  <a:srgbClr val="545557"/>
                </a:solidFill>
              </a:rPr>
              <a:t>Plus</a:t>
            </a:r>
            <a:r>
              <a:rPr lang="en-US" dirty="0">
                <a:solidFill>
                  <a:srgbClr val="545557"/>
                </a:solidFill>
              </a:rPr>
              <a:t> in writing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46625" y="651425"/>
            <a:ext cx="8229600" cy="457200"/>
          </a:xfrm>
        </p:spPr>
        <p:txBody>
          <a:bodyPr/>
          <a:lstStyle/>
          <a:p>
            <a:r>
              <a:rPr lang="en-US" dirty="0"/>
              <a:t>How to Enroll or </a:t>
            </a:r>
            <a:r>
              <a:rPr lang="en-US" dirty="0" err="1"/>
              <a:t>Disenroll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33" y="6253139"/>
            <a:ext cx="5913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545557"/>
                </a:solidFill>
                <a:cs typeface="Arial" panose="020B0604020202020204" pitchFamily="34" charset="0"/>
              </a:rPr>
              <a:t>*Please note that plan materials are also available in non-English languages. </a:t>
            </a:r>
            <a:br>
              <a:rPr lang="en-US" sz="1200" i="1" dirty="0">
                <a:solidFill>
                  <a:srgbClr val="545557"/>
                </a:solidFill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545557"/>
                </a:solidFill>
                <a:cs typeface="Arial" panose="020B0604020202020204" pitchFamily="34" charset="0"/>
              </a:rPr>
              <a:t> If you require materials in another language, please call customer service.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568A00E-B7CD-3647-AE43-C02BD31B1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32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84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32004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ctr"/>
            <a:r>
              <a:rPr lang="en-US" sz="3200" b="0" spc="-50" dirty="0">
                <a:solidFill>
                  <a:schemeClr val="bg1"/>
                </a:solidFill>
              </a:rPr>
              <a:t>Your Questions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C9FE727-13D2-8D41-80DE-99CCC67C5A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4300"/>
            <a:ext cx="3429000" cy="365125"/>
          </a:xfrm>
          <a:prstGeom prst="rect">
            <a:avLst/>
          </a:prstGeo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33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8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-1600200" y="3276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>
              <a:lnSpc>
                <a:spcPts val="3400"/>
              </a:lnSpc>
            </a:pPr>
            <a:r>
              <a:rPr lang="en-US" sz="3200" b="0" spc="-50" dirty="0">
                <a:solidFill>
                  <a:schemeClr val="bg1"/>
                </a:solidFill>
              </a:rPr>
              <a:t>Your Medicare Options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6A0A7DC-536A-9E4E-ABFD-0605C7749347}"/>
              </a:ext>
            </a:extLst>
          </p:cNvPr>
          <p:cNvSpPr txBox="1">
            <a:spLocks/>
          </p:cNvSpPr>
          <p:nvPr/>
        </p:nvSpPr>
        <p:spPr>
          <a:xfrm>
            <a:off x="76200" y="6464738"/>
            <a:ext cx="3429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4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1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74884"/>
            <a:ext cx="5105400" cy="48006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545557"/>
                </a:solidFill>
              </a:rPr>
              <a:t>Five categories make up the majority of your total healthcare costs: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Hospital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Medical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Prescription Drugs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Dental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Vision </a:t>
            </a:r>
          </a:p>
          <a:p>
            <a:pPr marL="400050" lvl="1" indent="0">
              <a:buNone/>
            </a:pPr>
            <a:endParaRPr lang="en-US" dirty="0">
              <a:solidFill>
                <a:srgbClr val="545557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545557"/>
                </a:solidFill>
              </a:rPr>
              <a:t>Original Medicare covers some of your healthcare costs.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>
                <a:solidFill>
                  <a:srgbClr val="545557"/>
                </a:solidFill>
              </a:rPr>
              <a:t>Medicare consists of four different parts: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Original Medicare or traditional Medicare</a:t>
            </a:r>
          </a:p>
          <a:p>
            <a:pPr marL="1085850" lvl="2"/>
            <a:r>
              <a:rPr lang="en-US" sz="1600" dirty="0">
                <a:solidFill>
                  <a:srgbClr val="545557"/>
                </a:solidFill>
              </a:rPr>
              <a:t>Part A: Hospital Stays</a:t>
            </a:r>
          </a:p>
          <a:p>
            <a:pPr marL="1085850" lvl="2"/>
            <a:r>
              <a:rPr lang="en-US" sz="1600" dirty="0">
                <a:solidFill>
                  <a:srgbClr val="545557"/>
                </a:solidFill>
              </a:rPr>
              <a:t>Part B: Doctor Visits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Part C: Medicare Advantage</a:t>
            </a:r>
          </a:p>
          <a:p>
            <a:pPr marL="685800" lvl="1"/>
            <a:r>
              <a:rPr lang="en-US" sz="1600" dirty="0">
                <a:solidFill>
                  <a:srgbClr val="545557"/>
                </a:solidFill>
              </a:rPr>
              <a:t>Part D: Prescription Drugs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74125" y="649056"/>
            <a:ext cx="8229600" cy="457200"/>
          </a:xfrm>
        </p:spPr>
        <p:txBody>
          <a:bodyPr/>
          <a:lstStyle/>
          <a:p>
            <a:r>
              <a:rPr lang="en-US" dirty="0"/>
              <a:t>The Parts of Medicare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3216564" cy="3200400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9F03B08-63EF-1440-8150-71EB34874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5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8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7602"/>
            <a:ext cx="6751514" cy="428620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0017" y="1361661"/>
            <a:ext cx="8229600" cy="6489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545557"/>
                </a:solidFill>
              </a:rPr>
              <a:t>Because Original Medicare only covers 80% of your medical costs and does not include prescription drug coverage, most people choose additional coverage through one of these options. In each option, you are responsible for the Part B premium.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56757" y="650850"/>
            <a:ext cx="8229600" cy="457200"/>
          </a:xfrm>
        </p:spPr>
        <p:txBody>
          <a:bodyPr/>
          <a:lstStyle/>
          <a:p>
            <a:r>
              <a:rPr lang="en-US" dirty="0"/>
              <a:t>Medicare Coverage Options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805604C-7632-3641-A53E-319E027DD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6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1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320" y="1361282"/>
            <a:ext cx="56484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 popular option among people in Missouri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Provided by private companies that are paid by the government to administer your Medicare benefits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Simpler, more affordable way to get all your coverage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Covers everything that Original Medicare covers</a:t>
            </a:r>
          </a:p>
          <a:p>
            <a:pPr marL="742950" lvl="1" indent="-285750"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PLUS typically includes Part D drug coverage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­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AND often includes additional benefits such as dental and vision 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Avoid paying expensive premiums for Medicare supplements or standalone Part D drug plans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Medicare Advantage plans are in the Medicare program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 have all the same rights and protections as </a:t>
            </a:r>
            <a:b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Original Medicare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54555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More personal and attentive service than you typically find with other Medicare options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74125" y="647304"/>
            <a:ext cx="8458200" cy="457200"/>
          </a:xfrm>
        </p:spPr>
        <p:txBody>
          <a:bodyPr>
            <a:normAutofit/>
          </a:bodyPr>
          <a:lstStyle/>
          <a:p>
            <a:r>
              <a:rPr lang="en-US" dirty="0"/>
              <a:t>The Advantages of Medicare Advantage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2857404" cy="500115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612E93-B332-0346-B7DE-AD367E884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7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4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61661"/>
            <a:ext cx="8458201" cy="4800600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545557"/>
                </a:solidFill>
              </a:rPr>
              <a:t>Your total out-of-pocket costs differ greatly between Original Medicare, Medicare supplement plans and Medicare Advantage plans. 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US" i="1" u="sng" dirty="0">
                <a:solidFill>
                  <a:srgbClr val="545557"/>
                </a:solidFill>
              </a:rPr>
              <a:t>What</a:t>
            </a:r>
            <a:r>
              <a:rPr lang="en-US" dirty="0">
                <a:solidFill>
                  <a:srgbClr val="545557"/>
                </a:solidFill>
              </a:rPr>
              <a:t> you pay and </a:t>
            </a:r>
            <a:r>
              <a:rPr lang="en-US" i="1" u="sng" dirty="0">
                <a:solidFill>
                  <a:srgbClr val="545557"/>
                </a:solidFill>
              </a:rPr>
              <a:t>when</a:t>
            </a:r>
            <a:r>
              <a:rPr lang="en-US" dirty="0">
                <a:solidFill>
                  <a:srgbClr val="545557"/>
                </a:solidFill>
              </a:rPr>
              <a:t> you pay is different with each option.</a:t>
            </a:r>
            <a:endParaRPr lang="en-US" sz="2000" dirty="0">
              <a:solidFill>
                <a:srgbClr val="54555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67250" y="644550"/>
            <a:ext cx="8229600" cy="457200"/>
          </a:xfrm>
        </p:spPr>
        <p:txBody>
          <a:bodyPr/>
          <a:lstStyle/>
          <a:p>
            <a:r>
              <a:rPr lang="en-US" dirty="0"/>
              <a:t>Comparing Your Out-of-Pocket Costs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7" y="2590800"/>
            <a:ext cx="7861708" cy="350520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0746C5F-3553-E74F-A472-4C863087E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" y="6464738"/>
            <a:ext cx="3429000" cy="365125"/>
          </a:xfr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8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8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-1600200" y="3352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r">
              <a:lnSpc>
                <a:spcPts val="3400"/>
              </a:lnSpc>
            </a:pPr>
            <a:r>
              <a:rPr lang="en-US" sz="3200" b="0" spc="-50" dirty="0">
                <a:solidFill>
                  <a:schemeClr val="bg1"/>
                </a:solidFill>
              </a:rPr>
              <a:t>About </a:t>
            </a:r>
            <a:r>
              <a:rPr lang="en-US" sz="3200" b="0" spc="-50" dirty="0" err="1">
                <a:solidFill>
                  <a:schemeClr val="bg1"/>
                </a:solidFill>
              </a:rPr>
              <a:t>CoxHealth</a:t>
            </a:r>
            <a:r>
              <a:rPr lang="en-US" sz="3200" b="0" spc="-50" dirty="0">
                <a:solidFill>
                  <a:schemeClr val="bg1"/>
                </a:solidFill>
              </a:rPr>
              <a:t> </a:t>
            </a:r>
            <a:r>
              <a:rPr lang="en-US" sz="3200" b="0" spc="-50" dirty="0" err="1">
                <a:solidFill>
                  <a:schemeClr val="bg1"/>
                </a:solidFill>
              </a:rPr>
              <a:t>Medicare</a:t>
            </a:r>
            <a:r>
              <a:rPr lang="en-US" sz="3200" b="0" i="1" spc="-50" dirty="0" err="1">
                <a:solidFill>
                  <a:schemeClr val="bg1"/>
                </a:solidFill>
              </a:rPr>
              <a:t>Plus</a:t>
            </a:r>
            <a:r>
              <a:rPr lang="en-US" sz="3200" b="0" i="1" spc="-50" dirty="0">
                <a:solidFill>
                  <a:schemeClr val="bg1"/>
                </a:solidFill>
              </a:rPr>
              <a:t> </a:t>
            </a:r>
            <a:r>
              <a:rPr lang="en-US" sz="3200" b="0" spc="-50" dirty="0">
                <a:solidFill>
                  <a:schemeClr val="bg1"/>
                </a:solidFill>
              </a:rPr>
              <a:t>(HMO)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A423F0F-D194-8D47-9F16-55D5ED3960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64300"/>
            <a:ext cx="3429000" cy="365125"/>
          </a:xfrm>
          <a:prstGeom prst="rect">
            <a:avLst/>
          </a:prstGeom>
        </p:spPr>
        <p:txBody>
          <a:bodyPr/>
          <a:lstStyle/>
          <a:p>
            <a:pPr marL="342900" indent="-342900"/>
            <a:fld id="{CD2D78C6-F0D8-4296-8108-7606A29B4BDF}" type="slidenum">
              <a: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marL="342900" indent="-342900"/>
              <a:t>9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14499"/>
      </p:ext>
    </p:extLst>
  </p:cSld>
  <p:clrMapOvr>
    <a:masterClrMapping/>
  </p:clrMapOvr>
</p:sld>
</file>

<file path=ppt/theme/theme1.xml><?xml version="1.0" encoding="utf-8"?>
<a:theme xmlns:a="http://schemas.openxmlformats.org/drawingml/2006/main" name="EHI Sales Presentation_Green">
  <a:themeElements>
    <a:clrScheme name="EssenceBooneCox">
      <a:dk1>
        <a:srgbClr val="32327B"/>
      </a:dk1>
      <a:lt1>
        <a:srgbClr val="FFFFFF"/>
      </a:lt1>
      <a:dk2>
        <a:srgbClr val="5981B3"/>
      </a:dk2>
      <a:lt2>
        <a:srgbClr val="DDD9C3"/>
      </a:lt2>
      <a:accent1>
        <a:srgbClr val="5981B3"/>
      </a:accent1>
      <a:accent2>
        <a:srgbClr val="79C370"/>
      </a:accent2>
      <a:accent3>
        <a:srgbClr val="F3D72C"/>
      </a:accent3>
      <a:accent4>
        <a:srgbClr val="FBB040"/>
      </a:accent4>
      <a:accent5>
        <a:srgbClr val="47C3D3"/>
      </a:accent5>
      <a:accent6>
        <a:srgbClr val="DBD8BD"/>
      </a:accent6>
      <a:hlink>
        <a:srgbClr val="5981B3"/>
      </a:hlink>
      <a:folHlink>
        <a:srgbClr val="54534A"/>
      </a:folHlink>
    </a:clrScheme>
    <a:fontScheme name="Essence Healthcare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EHI Sales Presentation_Green</Template>
  <TotalTime>170212</TotalTime>
  <Words>1690</Words>
  <Application>Microsoft Macintosh PowerPoint</Application>
  <PresentationFormat>On-screen Show (4:3)</PresentationFormat>
  <Paragraphs>305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Segoe UI</vt:lpstr>
      <vt:lpstr>Segoe UI Light</vt:lpstr>
      <vt:lpstr>Segoe UI Semibold</vt:lpstr>
      <vt:lpstr>Wingdings</vt:lpstr>
      <vt:lpstr>EHI Sales Presentation_Green</vt:lpstr>
      <vt:lpstr>PowerPoint Presentation</vt:lpstr>
      <vt:lpstr>A Note About This Presentation</vt:lpstr>
      <vt:lpstr>PowerPoint Presentation</vt:lpstr>
      <vt:lpstr>PowerPoint Presentation</vt:lpstr>
      <vt:lpstr>The Parts of Medicare </vt:lpstr>
      <vt:lpstr>Medicare Coverage Options</vt:lpstr>
      <vt:lpstr>The Advantages of Medicare Advantage</vt:lpstr>
      <vt:lpstr>Comparing Your Out-of-Pocket Costs</vt:lpstr>
      <vt:lpstr>PowerPoint Presentation</vt:lpstr>
      <vt:lpstr>How CoxHealth MedicarePlus Came About</vt:lpstr>
      <vt:lpstr>PowerPoint Presentation</vt:lpstr>
      <vt:lpstr>All The Benefits You Need in One Plan from One Company </vt:lpstr>
      <vt:lpstr>Valuable Extra Benefits that Save You Money</vt:lpstr>
      <vt:lpstr>Lower Out-of-Pocket Costs</vt:lpstr>
      <vt:lpstr>How We Offer a Plan for $0 Premium</vt:lpstr>
      <vt:lpstr>Important Financial Protection  </vt:lpstr>
      <vt:lpstr>Protection When You Travel</vt:lpstr>
      <vt:lpstr>Highly Rated By CMS &amp; Our Members</vt:lpstr>
      <vt:lpstr>Service the Way It Should Be</vt:lpstr>
      <vt:lpstr>The CoxHealth Network of High-Quality Providers </vt:lpstr>
      <vt:lpstr>Proudly Serving Missouri Since 2004</vt:lpstr>
      <vt:lpstr>PowerPoint Presentation</vt:lpstr>
      <vt:lpstr>Hospital &amp; Medical Coverage</vt:lpstr>
      <vt:lpstr>Extra Benefits</vt:lpstr>
      <vt:lpstr>Part D Drug Coverage</vt:lpstr>
      <vt:lpstr>Part D Drug Coverage </vt:lpstr>
      <vt:lpstr>Drug Formulary</vt:lpstr>
      <vt:lpstr>PowerPoint Presentation</vt:lpstr>
      <vt:lpstr>Eligibility Requirements </vt:lpstr>
      <vt:lpstr>Medicare Enrollment Periods for 2019 </vt:lpstr>
      <vt:lpstr>PowerPoint Presentation</vt:lpstr>
      <vt:lpstr>How to Enroll or Disenroll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Joel Andersen</dc:creator>
  <cp:keywords/>
  <dc:description/>
  <cp:lastModifiedBy>Jennifer Hunt-Hoyer</cp:lastModifiedBy>
  <cp:revision>861</cp:revision>
  <cp:lastPrinted>2017-07-13T14:54:52Z</cp:lastPrinted>
  <dcterms:created xsi:type="dcterms:W3CDTF">2013-01-09T23:05:06Z</dcterms:created>
  <dcterms:modified xsi:type="dcterms:W3CDTF">2018-09-27T19:53:38Z</dcterms:modified>
  <cp:category/>
</cp:coreProperties>
</file>